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Lst>
  <p:sldSz cx="18288000" cy="10287000"/>
  <p:notesSz cx="6858000" cy="9144000"/>
  <p:embeddedFontLst>
    <p:embeddedFont>
      <p:font typeface="Aileron Italics" panose="020B0604020202020204" charset="0"/>
      <p:regular r:id="rId12"/>
    </p:embeddedFont>
    <p:embeddedFont>
      <p:font typeface="Aileron Light" panose="020B0604020202020204" charset="0"/>
      <p:regular r:id="rId13"/>
    </p:embeddedFont>
    <p:embeddedFont>
      <p:font typeface="Aileron Light Italics" panose="020B0604020202020204" charset="0"/>
      <p:regular r:id="rId14"/>
    </p:embeddedFont>
    <p:embeddedFont>
      <p:font typeface="Calibri" panose="020F0502020204030204" pitchFamily="34" charset="0"/>
      <p:regular r:id="rId15"/>
      <p:bold r:id="rId16"/>
      <p:italic r:id="rId17"/>
      <p:boldItalic r:id="rId18"/>
    </p:embeddedFont>
    <p:embeddedFont>
      <p:font typeface="Open Sauce" panose="020B0604020202020204" charset="0"/>
      <p:regular r:id="rId19"/>
    </p:embeddedFont>
    <p:embeddedFont>
      <p:font typeface="Open Sauce Medium" panose="020B0604020202020204" charset="0"/>
      <p:regular r:id="rId2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72" d="100"/>
          <a:sy n="72" d="100"/>
        </p:scale>
        <p:origin x="654" y="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2.fntdata"/><Relationship Id="rId18" Type="http://schemas.openxmlformats.org/officeDocument/2006/relationships/font" Target="fonts/font7.fntdata"/><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font" Target="fonts/font1.fntdata"/><Relationship Id="rId17" Type="http://schemas.openxmlformats.org/officeDocument/2006/relationships/font" Target="fonts/font6.fntdata"/><Relationship Id="rId2" Type="http://schemas.openxmlformats.org/officeDocument/2006/relationships/slide" Target="slides/slide1.xml"/><Relationship Id="rId16" Type="http://schemas.openxmlformats.org/officeDocument/2006/relationships/font" Target="fonts/font5.fntdata"/><Relationship Id="rId20"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font" Target="fonts/font4.fntdata"/><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font" Target="fonts/font8.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3.fntdata"/><Relationship Id="rId22"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7/23/2026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7/23/2026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7/23/2026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7/23/2026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7/23/2026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7/23/2026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7/23/2026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7/23/2026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7/23/2026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7/23/2026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7/23/2026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7/23/2026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image" Target="../media/image5.svg"/><Relationship Id="rId7" Type="http://schemas.openxmlformats.org/officeDocument/2006/relationships/image" Target="../media/image27.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26.svg"/><Relationship Id="rId5" Type="http://schemas.openxmlformats.org/officeDocument/2006/relationships/image" Target="../media/image25.png"/><Relationship Id="rId10" Type="http://schemas.openxmlformats.org/officeDocument/2006/relationships/image" Target="../media/image30.svg"/><Relationship Id="rId4" Type="http://schemas.openxmlformats.org/officeDocument/2006/relationships/image" Target="../media/image24.png"/><Relationship Id="rId9" Type="http://schemas.openxmlformats.org/officeDocument/2006/relationships/image" Target="../media/image29.png"/></Relationships>
</file>

<file path=ppt/slides/_rels/slide2.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jpeg"/><Relationship Id="rId4" Type="http://schemas.openxmlformats.org/officeDocument/2006/relationships/image" Target="../media/image17.jpeg"/></Relationships>
</file>

<file path=ppt/slides/_rels/slide8.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F042D"/>
        </a:solidFill>
        <a:effectLst/>
      </p:bgPr>
    </p:bg>
    <p:spTree>
      <p:nvGrpSpPr>
        <p:cNvPr id="1" name=""/>
        <p:cNvGrpSpPr/>
        <p:nvPr/>
      </p:nvGrpSpPr>
      <p:grpSpPr>
        <a:xfrm>
          <a:off x="0" y="0"/>
          <a:ext cx="0" cy="0"/>
          <a:chOff x="0" y="0"/>
          <a:chExt cx="0" cy="0"/>
        </a:xfrm>
      </p:grpSpPr>
      <p:sp>
        <p:nvSpPr>
          <p:cNvPr id="2" name="TextBox 2"/>
          <p:cNvSpPr txBox="1"/>
          <p:nvPr/>
        </p:nvSpPr>
        <p:spPr>
          <a:xfrm>
            <a:off x="159084" y="1158929"/>
            <a:ext cx="17969833" cy="5448726"/>
          </a:xfrm>
          <a:prstGeom prst="rect">
            <a:avLst/>
          </a:prstGeom>
        </p:spPr>
        <p:txBody>
          <a:bodyPr lIns="0" tIns="0" rIns="0" bIns="0" rtlCol="0" anchor="t">
            <a:spAutoFit/>
          </a:bodyPr>
          <a:lstStyle/>
          <a:p>
            <a:pPr marL="0" lvl="0" indent="0" algn="ctr">
              <a:lnSpc>
                <a:spcPts val="14032"/>
              </a:lnSpc>
            </a:pPr>
            <a:r>
              <a:rPr lang="en-US" sz="15946" b="1" spc="-717" dirty="0">
                <a:solidFill>
                  <a:srgbClr val="EFEFEF">
                    <a:alpha val="82745"/>
                  </a:srgbClr>
                </a:solidFill>
                <a:latin typeface="Open Sauce Medium"/>
                <a:ea typeface="Open Sauce Medium"/>
                <a:cs typeface="Open Sauce Medium"/>
                <a:sym typeface="Open Sauce Medium"/>
              </a:rPr>
              <a:t>Premium Accessible Fragrances</a:t>
            </a:r>
          </a:p>
        </p:txBody>
      </p:sp>
      <p:grpSp>
        <p:nvGrpSpPr>
          <p:cNvPr id="3" name="Group 3"/>
          <p:cNvGrpSpPr/>
          <p:nvPr/>
        </p:nvGrpSpPr>
        <p:grpSpPr>
          <a:xfrm>
            <a:off x="-426834" y="3912652"/>
            <a:ext cx="19141667" cy="2379468"/>
            <a:chOff x="0" y="0"/>
            <a:chExt cx="5570263" cy="692430"/>
          </a:xfrm>
        </p:grpSpPr>
        <p:sp>
          <p:nvSpPr>
            <p:cNvPr id="4" name="Freeform 4"/>
            <p:cNvSpPr/>
            <p:nvPr/>
          </p:nvSpPr>
          <p:spPr>
            <a:xfrm>
              <a:off x="0" y="0"/>
              <a:ext cx="5570263" cy="692430"/>
            </a:xfrm>
            <a:custGeom>
              <a:avLst/>
              <a:gdLst/>
              <a:ahLst/>
              <a:cxnLst/>
              <a:rect l="l" t="t" r="r" b="b"/>
              <a:pathLst>
                <a:path w="5570263" h="692430">
                  <a:moveTo>
                    <a:pt x="0" y="0"/>
                  </a:moveTo>
                  <a:lnTo>
                    <a:pt x="5570263" y="0"/>
                  </a:lnTo>
                  <a:lnTo>
                    <a:pt x="5570263" y="692430"/>
                  </a:lnTo>
                  <a:lnTo>
                    <a:pt x="0" y="692430"/>
                  </a:lnTo>
                  <a:close/>
                </a:path>
              </a:pathLst>
            </a:custGeom>
            <a:gradFill rotWithShape="1">
              <a:gsLst>
                <a:gs pos="0">
                  <a:srgbClr val="0F062D">
                    <a:alpha val="0"/>
                  </a:srgbClr>
                </a:gs>
                <a:gs pos="20000">
                  <a:srgbClr val="0F062D">
                    <a:alpha val="38000"/>
                  </a:srgbClr>
                </a:gs>
                <a:gs pos="40000">
                  <a:srgbClr val="0F062D">
                    <a:alpha val="62000"/>
                  </a:srgbClr>
                </a:gs>
                <a:gs pos="60000">
                  <a:srgbClr val="0F062D">
                    <a:alpha val="84000"/>
                  </a:srgbClr>
                </a:gs>
                <a:gs pos="80000">
                  <a:srgbClr val="0F062D">
                    <a:alpha val="100000"/>
                  </a:srgbClr>
                </a:gs>
                <a:gs pos="100000">
                  <a:srgbClr val="0F062D">
                    <a:alpha val="100000"/>
                  </a:srgbClr>
                </a:gs>
              </a:gsLst>
              <a:lin ang="5400000"/>
            </a:gradFill>
          </p:spPr>
        </p:sp>
        <p:sp>
          <p:nvSpPr>
            <p:cNvPr id="5" name="TextBox 5"/>
            <p:cNvSpPr txBox="1"/>
            <p:nvPr/>
          </p:nvSpPr>
          <p:spPr>
            <a:xfrm>
              <a:off x="0" y="0"/>
              <a:ext cx="5570263" cy="692430"/>
            </a:xfrm>
            <a:prstGeom prst="rect">
              <a:avLst/>
            </a:prstGeom>
          </p:spPr>
          <p:txBody>
            <a:bodyPr lIns="50800" tIns="50800" rIns="50800" bIns="50800" rtlCol="0" anchor="ctr"/>
            <a:lstStyle/>
            <a:p>
              <a:pPr marL="0" lvl="0" indent="0" algn="ctr">
                <a:lnSpc>
                  <a:spcPts val="2686"/>
                </a:lnSpc>
              </a:pPr>
              <a:endParaRPr/>
            </a:p>
          </p:txBody>
        </p:sp>
      </p:grpSp>
      <p:grpSp>
        <p:nvGrpSpPr>
          <p:cNvPr id="6" name="Group 6"/>
          <p:cNvGrpSpPr/>
          <p:nvPr/>
        </p:nvGrpSpPr>
        <p:grpSpPr>
          <a:xfrm>
            <a:off x="-193452" y="3259788"/>
            <a:ext cx="18674901" cy="7378284"/>
            <a:chOff x="0" y="0"/>
            <a:chExt cx="24899868" cy="9837711"/>
          </a:xfrm>
        </p:grpSpPr>
        <p:grpSp>
          <p:nvGrpSpPr>
            <p:cNvPr id="7" name="Group 7"/>
            <p:cNvGrpSpPr/>
            <p:nvPr/>
          </p:nvGrpSpPr>
          <p:grpSpPr>
            <a:xfrm>
              <a:off x="0" y="4427815"/>
              <a:ext cx="3558057" cy="5409897"/>
              <a:chOff x="0" y="0"/>
              <a:chExt cx="812800" cy="1235833"/>
            </a:xfrm>
          </p:grpSpPr>
          <p:sp>
            <p:nvSpPr>
              <p:cNvPr id="8" name="Freeform 8"/>
              <p:cNvSpPr/>
              <p:nvPr/>
            </p:nvSpPr>
            <p:spPr>
              <a:xfrm>
                <a:off x="0" y="0"/>
                <a:ext cx="812800" cy="1235833"/>
              </a:xfrm>
              <a:custGeom>
                <a:avLst/>
                <a:gdLst/>
                <a:ahLst/>
                <a:cxnLst/>
                <a:rect l="l" t="t" r="r" b="b"/>
                <a:pathLst>
                  <a:path w="812800" h="1235833">
                    <a:moveTo>
                      <a:pt x="0" y="0"/>
                    </a:moveTo>
                    <a:lnTo>
                      <a:pt x="812800" y="0"/>
                    </a:lnTo>
                    <a:lnTo>
                      <a:pt x="812800" y="1235833"/>
                    </a:lnTo>
                    <a:lnTo>
                      <a:pt x="0" y="1235833"/>
                    </a:lnTo>
                    <a:close/>
                  </a:path>
                </a:pathLst>
              </a:custGeom>
              <a:gradFill rotWithShape="1">
                <a:gsLst>
                  <a:gs pos="0">
                    <a:srgbClr val="EFEFEF">
                      <a:alpha val="0"/>
                    </a:srgbClr>
                  </a:gs>
                  <a:gs pos="50000">
                    <a:srgbClr val="EFEFEF">
                      <a:alpha val="7500"/>
                    </a:srgbClr>
                  </a:gs>
                  <a:gs pos="100000">
                    <a:srgbClr val="EFEFEF">
                      <a:alpha val="20000"/>
                    </a:srgbClr>
                  </a:gs>
                </a:gsLst>
                <a:lin ang="5400000"/>
              </a:gradFill>
            </p:spPr>
          </p:sp>
          <p:sp>
            <p:nvSpPr>
              <p:cNvPr id="9" name="TextBox 9"/>
              <p:cNvSpPr txBox="1"/>
              <p:nvPr/>
            </p:nvSpPr>
            <p:spPr>
              <a:xfrm>
                <a:off x="0" y="0"/>
                <a:ext cx="812800" cy="1235833"/>
              </a:xfrm>
              <a:prstGeom prst="rect">
                <a:avLst/>
              </a:prstGeom>
            </p:spPr>
            <p:txBody>
              <a:bodyPr lIns="50800" tIns="50800" rIns="50800" bIns="50800" rtlCol="0" anchor="ctr"/>
              <a:lstStyle/>
              <a:p>
                <a:pPr marL="0" lvl="0" indent="0" algn="ctr">
                  <a:lnSpc>
                    <a:spcPts val="2686"/>
                  </a:lnSpc>
                </a:pPr>
                <a:endParaRPr/>
              </a:p>
            </p:txBody>
          </p:sp>
        </p:grpSp>
        <p:grpSp>
          <p:nvGrpSpPr>
            <p:cNvPr id="10" name="Group 10"/>
            <p:cNvGrpSpPr/>
            <p:nvPr/>
          </p:nvGrpSpPr>
          <p:grpSpPr>
            <a:xfrm>
              <a:off x="21341811" y="4427815"/>
              <a:ext cx="3558057" cy="5409897"/>
              <a:chOff x="0" y="0"/>
              <a:chExt cx="812800" cy="1235833"/>
            </a:xfrm>
          </p:grpSpPr>
          <p:sp>
            <p:nvSpPr>
              <p:cNvPr id="11" name="Freeform 11"/>
              <p:cNvSpPr/>
              <p:nvPr/>
            </p:nvSpPr>
            <p:spPr>
              <a:xfrm>
                <a:off x="0" y="0"/>
                <a:ext cx="812800" cy="1235833"/>
              </a:xfrm>
              <a:custGeom>
                <a:avLst/>
                <a:gdLst/>
                <a:ahLst/>
                <a:cxnLst/>
                <a:rect l="l" t="t" r="r" b="b"/>
                <a:pathLst>
                  <a:path w="812800" h="1235833">
                    <a:moveTo>
                      <a:pt x="0" y="0"/>
                    </a:moveTo>
                    <a:lnTo>
                      <a:pt x="812800" y="0"/>
                    </a:lnTo>
                    <a:lnTo>
                      <a:pt x="812800" y="1235833"/>
                    </a:lnTo>
                    <a:lnTo>
                      <a:pt x="0" y="1235833"/>
                    </a:lnTo>
                    <a:close/>
                  </a:path>
                </a:pathLst>
              </a:custGeom>
              <a:gradFill rotWithShape="1">
                <a:gsLst>
                  <a:gs pos="0">
                    <a:srgbClr val="EFEFEF">
                      <a:alpha val="0"/>
                    </a:srgbClr>
                  </a:gs>
                  <a:gs pos="50000">
                    <a:srgbClr val="EFEFEF">
                      <a:alpha val="7500"/>
                    </a:srgbClr>
                  </a:gs>
                  <a:gs pos="100000">
                    <a:srgbClr val="EFEFEF">
                      <a:alpha val="20000"/>
                    </a:srgbClr>
                  </a:gs>
                </a:gsLst>
                <a:lin ang="5400000"/>
              </a:gradFill>
            </p:spPr>
          </p:sp>
          <p:sp>
            <p:nvSpPr>
              <p:cNvPr id="12" name="TextBox 12"/>
              <p:cNvSpPr txBox="1"/>
              <p:nvPr/>
            </p:nvSpPr>
            <p:spPr>
              <a:xfrm>
                <a:off x="0" y="0"/>
                <a:ext cx="812800" cy="1235833"/>
              </a:xfrm>
              <a:prstGeom prst="rect">
                <a:avLst/>
              </a:prstGeom>
            </p:spPr>
            <p:txBody>
              <a:bodyPr lIns="50800" tIns="50800" rIns="50800" bIns="50800" rtlCol="0" anchor="ctr"/>
              <a:lstStyle/>
              <a:p>
                <a:pPr marL="0" lvl="0" indent="0" algn="ctr">
                  <a:lnSpc>
                    <a:spcPts val="2686"/>
                  </a:lnSpc>
                </a:pPr>
                <a:endParaRPr/>
              </a:p>
            </p:txBody>
          </p:sp>
        </p:grpSp>
        <p:grpSp>
          <p:nvGrpSpPr>
            <p:cNvPr id="13" name="Group 13"/>
            <p:cNvGrpSpPr/>
            <p:nvPr/>
          </p:nvGrpSpPr>
          <p:grpSpPr>
            <a:xfrm>
              <a:off x="3558057" y="3198827"/>
              <a:ext cx="3558057" cy="6638885"/>
              <a:chOff x="0" y="0"/>
              <a:chExt cx="812800" cy="1516582"/>
            </a:xfrm>
          </p:grpSpPr>
          <p:sp>
            <p:nvSpPr>
              <p:cNvPr id="14" name="Freeform 14"/>
              <p:cNvSpPr/>
              <p:nvPr/>
            </p:nvSpPr>
            <p:spPr>
              <a:xfrm>
                <a:off x="0" y="0"/>
                <a:ext cx="812800" cy="1516582"/>
              </a:xfrm>
              <a:custGeom>
                <a:avLst/>
                <a:gdLst/>
                <a:ahLst/>
                <a:cxnLst/>
                <a:rect l="l" t="t" r="r" b="b"/>
                <a:pathLst>
                  <a:path w="812800" h="1516582">
                    <a:moveTo>
                      <a:pt x="0" y="0"/>
                    </a:moveTo>
                    <a:lnTo>
                      <a:pt x="812800" y="0"/>
                    </a:lnTo>
                    <a:lnTo>
                      <a:pt x="812800" y="1516582"/>
                    </a:lnTo>
                    <a:lnTo>
                      <a:pt x="0" y="1516582"/>
                    </a:lnTo>
                    <a:close/>
                  </a:path>
                </a:pathLst>
              </a:custGeom>
              <a:gradFill rotWithShape="1">
                <a:gsLst>
                  <a:gs pos="0">
                    <a:srgbClr val="EFEFEF">
                      <a:alpha val="0"/>
                    </a:srgbClr>
                  </a:gs>
                  <a:gs pos="50000">
                    <a:srgbClr val="EFEFEF">
                      <a:alpha val="7500"/>
                    </a:srgbClr>
                  </a:gs>
                  <a:gs pos="100000">
                    <a:srgbClr val="EFEFEF">
                      <a:alpha val="20000"/>
                    </a:srgbClr>
                  </a:gs>
                </a:gsLst>
                <a:lin ang="5400000"/>
              </a:gradFill>
            </p:spPr>
          </p:sp>
          <p:sp>
            <p:nvSpPr>
              <p:cNvPr id="15" name="TextBox 15"/>
              <p:cNvSpPr txBox="1"/>
              <p:nvPr/>
            </p:nvSpPr>
            <p:spPr>
              <a:xfrm>
                <a:off x="0" y="0"/>
                <a:ext cx="812800" cy="1516582"/>
              </a:xfrm>
              <a:prstGeom prst="rect">
                <a:avLst/>
              </a:prstGeom>
            </p:spPr>
            <p:txBody>
              <a:bodyPr lIns="50800" tIns="50800" rIns="50800" bIns="50800" rtlCol="0" anchor="ctr"/>
              <a:lstStyle/>
              <a:p>
                <a:pPr marL="0" lvl="0" indent="0" algn="ctr">
                  <a:lnSpc>
                    <a:spcPts val="2686"/>
                  </a:lnSpc>
                </a:pPr>
                <a:endParaRPr/>
              </a:p>
            </p:txBody>
          </p:sp>
        </p:grpSp>
        <p:grpSp>
          <p:nvGrpSpPr>
            <p:cNvPr id="16" name="Group 16"/>
            <p:cNvGrpSpPr/>
            <p:nvPr/>
          </p:nvGrpSpPr>
          <p:grpSpPr>
            <a:xfrm>
              <a:off x="17783754" y="3198827"/>
              <a:ext cx="3558057" cy="6638885"/>
              <a:chOff x="0" y="0"/>
              <a:chExt cx="812800" cy="1516582"/>
            </a:xfrm>
          </p:grpSpPr>
          <p:sp>
            <p:nvSpPr>
              <p:cNvPr id="17" name="Freeform 17"/>
              <p:cNvSpPr/>
              <p:nvPr/>
            </p:nvSpPr>
            <p:spPr>
              <a:xfrm>
                <a:off x="0" y="0"/>
                <a:ext cx="812800" cy="1516582"/>
              </a:xfrm>
              <a:custGeom>
                <a:avLst/>
                <a:gdLst/>
                <a:ahLst/>
                <a:cxnLst/>
                <a:rect l="l" t="t" r="r" b="b"/>
                <a:pathLst>
                  <a:path w="812800" h="1516582">
                    <a:moveTo>
                      <a:pt x="0" y="0"/>
                    </a:moveTo>
                    <a:lnTo>
                      <a:pt x="812800" y="0"/>
                    </a:lnTo>
                    <a:lnTo>
                      <a:pt x="812800" y="1516582"/>
                    </a:lnTo>
                    <a:lnTo>
                      <a:pt x="0" y="1516582"/>
                    </a:lnTo>
                    <a:close/>
                  </a:path>
                </a:pathLst>
              </a:custGeom>
              <a:gradFill rotWithShape="1">
                <a:gsLst>
                  <a:gs pos="0">
                    <a:srgbClr val="EFEFEF">
                      <a:alpha val="0"/>
                    </a:srgbClr>
                  </a:gs>
                  <a:gs pos="50000">
                    <a:srgbClr val="EFEFEF">
                      <a:alpha val="7500"/>
                    </a:srgbClr>
                  </a:gs>
                  <a:gs pos="100000">
                    <a:srgbClr val="EFEFEF">
                      <a:alpha val="20000"/>
                    </a:srgbClr>
                  </a:gs>
                </a:gsLst>
                <a:lin ang="5400000"/>
              </a:gradFill>
            </p:spPr>
          </p:sp>
          <p:sp>
            <p:nvSpPr>
              <p:cNvPr id="18" name="TextBox 18"/>
              <p:cNvSpPr txBox="1"/>
              <p:nvPr/>
            </p:nvSpPr>
            <p:spPr>
              <a:xfrm>
                <a:off x="0" y="0"/>
                <a:ext cx="812800" cy="1516582"/>
              </a:xfrm>
              <a:prstGeom prst="rect">
                <a:avLst/>
              </a:prstGeom>
            </p:spPr>
            <p:txBody>
              <a:bodyPr lIns="50800" tIns="50800" rIns="50800" bIns="50800" rtlCol="0" anchor="ctr"/>
              <a:lstStyle/>
              <a:p>
                <a:pPr marL="0" lvl="0" indent="0" algn="ctr">
                  <a:lnSpc>
                    <a:spcPts val="2686"/>
                  </a:lnSpc>
                </a:pPr>
                <a:endParaRPr/>
              </a:p>
            </p:txBody>
          </p:sp>
        </p:grpSp>
        <p:grpSp>
          <p:nvGrpSpPr>
            <p:cNvPr id="19" name="Group 19"/>
            <p:cNvGrpSpPr/>
            <p:nvPr/>
          </p:nvGrpSpPr>
          <p:grpSpPr>
            <a:xfrm>
              <a:off x="7116114" y="1874177"/>
              <a:ext cx="3558057" cy="7963534"/>
              <a:chOff x="0" y="0"/>
              <a:chExt cx="812800" cy="1819184"/>
            </a:xfrm>
          </p:grpSpPr>
          <p:sp>
            <p:nvSpPr>
              <p:cNvPr id="20" name="Freeform 20"/>
              <p:cNvSpPr/>
              <p:nvPr/>
            </p:nvSpPr>
            <p:spPr>
              <a:xfrm>
                <a:off x="0" y="0"/>
                <a:ext cx="812800" cy="1819184"/>
              </a:xfrm>
              <a:custGeom>
                <a:avLst/>
                <a:gdLst/>
                <a:ahLst/>
                <a:cxnLst/>
                <a:rect l="l" t="t" r="r" b="b"/>
                <a:pathLst>
                  <a:path w="812800" h="1819184">
                    <a:moveTo>
                      <a:pt x="0" y="0"/>
                    </a:moveTo>
                    <a:lnTo>
                      <a:pt x="812800" y="0"/>
                    </a:lnTo>
                    <a:lnTo>
                      <a:pt x="812800" y="1819184"/>
                    </a:lnTo>
                    <a:lnTo>
                      <a:pt x="0" y="1819184"/>
                    </a:lnTo>
                    <a:close/>
                  </a:path>
                </a:pathLst>
              </a:custGeom>
              <a:gradFill rotWithShape="1">
                <a:gsLst>
                  <a:gs pos="0">
                    <a:srgbClr val="EFEFEF">
                      <a:alpha val="0"/>
                    </a:srgbClr>
                  </a:gs>
                  <a:gs pos="50000">
                    <a:srgbClr val="EFEFEF">
                      <a:alpha val="7500"/>
                    </a:srgbClr>
                  </a:gs>
                  <a:gs pos="100000">
                    <a:srgbClr val="EFEFEF">
                      <a:alpha val="20000"/>
                    </a:srgbClr>
                  </a:gs>
                </a:gsLst>
                <a:lin ang="5400000"/>
              </a:gradFill>
            </p:spPr>
          </p:sp>
          <p:sp>
            <p:nvSpPr>
              <p:cNvPr id="21" name="TextBox 21"/>
              <p:cNvSpPr txBox="1"/>
              <p:nvPr/>
            </p:nvSpPr>
            <p:spPr>
              <a:xfrm>
                <a:off x="0" y="0"/>
                <a:ext cx="812800" cy="1819184"/>
              </a:xfrm>
              <a:prstGeom prst="rect">
                <a:avLst/>
              </a:prstGeom>
            </p:spPr>
            <p:txBody>
              <a:bodyPr lIns="50800" tIns="50800" rIns="50800" bIns="50800" rtlCol="0" anchor="ctr"/>
              <a:lstStyle/>
              <a:p>
                <a:pPr marL="0" lvl="0" indent="0" algn="ctr">
                  <a:lnSpc>
                    <a:spcPts val="2686"/>
                  </a:lnSpc>
                </a:pPr>
                <a:endParaRPr/>
              </a:p>
            </p:txBody>
          </p:sp>
        </p:grpSp>
        <p:grpSp>
          <p:nvGrpSpPr>
            <p:cNvPr id="22" name="Group 22"/>
            <p:cNvGrpSpPr/>
            <p:nvPr/>
          </p:nvGrpSpPr>
          <p:grpSpPr>
            <a:xfrm>
              <a:off x="14232228" y="1874177"/>
              <a:ext cx="3558057" cy="7963534"/>
              <a:chOff x="0" y="0"/>
              <a:chExt cx="812800" cy="1819184"/>
            </a:xfrm>
          </p:grpSpPr>
          <p:sp>
            <p:nvSpPr>
              <p:cNvPr id="23" name="Freeform 23"/>
              <p:cNvSpPr/>
              <p:nvPr/>
            </p:nvSpPr>
            <p:spPr>
              <a:xfrm>
                <a:off x="0" y="0"/>
                <a:ext cx="812800" cy="1819184"/>
              </a:xfrm>
              <a:custGeom>
                <a:avLst/>
                <a:gdLst/>
                <a:ahLst/>
                <a:cxnLst/>
                <a:rect l="l" t="t" r="r" b="b"/>
                <a:pathLst>
                  <a:path w="812800" h="1819184">
                    <a:moveTo>
                      <a:pt x="0" y="0"/>
                    </a:moveTo>
                    <a:lnTo>
                      <a:pt x="812800" y="0"/>
                    </a:lnTo>
                    <a:lnTo>
                      <a:pt x="812800" y="1819184"/>
                    </a:lnTo>
                    <a:lnTo>
                      <a:pt x="0" y="1819184"/>
                    </a:lnTo>
                    <a:close/>
                  </a:path>
                </a:pathLst>
              </a:custGeom>
              <a:gradFill rotWithShape="1">
                <a:gsLst>
                  <a:gs pos="0">
                    <a:srgbClr val="EFEFEF">
                      <a:alpha val="0"/>
                    </a:srgbClr>
                  </a:gs>
                  <a:gs pos="50000">
                    <a:srgbClr val="EFEFEF">
                      <a:alpha val="7500"/>
                    </a:srgbClr>
                  </a:gs>
                  <a:gs pos="100000">
                    <a:srgbClr val="EFEFEF">
                      <a:alpha val="20000"/>
                    </a:srgbClr>
                  </a:gs>
                </a:gsLst>
                <a:lin ang="5400000"/>
              </a:gradFill>
            </p:spPr>
          </p:sp>
          <p:sp>
            <p:nvSpPr>
              <p:cNvPr id="24" name="TextBox 24"/>
              <p:cNvSpPr txBox="1"/>
              <p:nvPr/>
            </p:nvSpPr>
            <p:spPr>
              <a:xfrm>
                <a:off x="0" y="0"/>
                <a:ext cx="812800" cy="1819184"/>
              </a:xfrm>
              <a:prstGeom prst="rect">
                <a:avLst/>
              </a:prstGeom>
            </p:spPr>
            <p:txBody>
              <a:bodyPr lIns="50800" tIns="50800" rIns="50800" bIns="50800" rtlCol="0" anchor="ctr"/>
              <a:lstStyle/>
              <a:p>
                <a:pPr marL="0" lvl="0" indent="0" algn="ctr">
                  <a:lnSpc>
                    <a:spcPts val="2686"/>
                  </a:lnSpc>
                </a:pPr>
                <a:endParaRPr/>
              </a:p>
            </p:txBody>
          </p:sp>
        </p:grpSp>
        <p:grpSp>
          <p:nvGrpSpPr>
            <p:cNvPr id="25" name="Group 25"/>
            <p:cNvGrpSpPr/>
            <p:nvPr/>
          </p:nvGrpSpPr>
          <p:grpSpPr>
            <a:xfrm>
              <a:off x="10674171" y="0"/>
              <a:ext cx="3558057" cy="9837711"/>
              <a:chOff x="0" y="0"/>
              <a:chExt cx="812800" cy="2247320"/>
            </a:xfrm>
          </p:grpSpPr>
          <p:sp>
            <p:nvSpPr>
              <p:cNvPr id="26" name="Freeform 26"/>
              <p:cNvSpPr/>
              <p:nvPr/>
            </p:nvSpPr>
            <p:spPr>
              <a:xfrm>
                <a:off x="0" y="0"/>
                <a:ext cx="812800" cy="2247320"/>
              </a:xfrm>
              <a:custGeom>
                <a:avLst/>
                <a:gdLst/>
                <a:ahLst/>
                <a:cxnLst/>
                <a:rect l="l" t="t" r="r" b="b"/>
                <a:pathLst>
                  <a:path w="812800" h="2247320">
                    <a:moveTo>
                      <a:pt x="0" y="0"/>
                    </a:moveTo>
                    <a:lnTo>
                      <a:pt x="812800" y="0"/>
                    </a:lnTo>
                    <a:lnTo>
                      <a:pt x="812800" y="2247320"/>
                    </a:lnTo>
                    <a:lnTo>
                      <a:pt x="0" y="2247320"/>
                    </a:lnTo>
                    <a:close/>
                  </a:path>
                </a:pathLst>
              </a:custGeom>
              <a:gradFill rotWithShape="1">
                <a:gsLst>
                  <a:gs pos="0">
                    <a:srgbClr val="EFEFEF">
                      <a:alpha val="0"/>
                    </a:srgbClr>
                  </a:gs>
                  <a:gs pos="50000">
                    <a:srgbClr val="EFEFEF">
                      <a:alpha val="7500"/>
                    </a:srgbClr>
                  </a:gs>
                  <a:gs pos="100000">
                    <a:srgbClr val="EFEFEF">
                      <a:alpha val="20000"/>
                    </a:srgbClr>
                  </a:gs>
                </a:gsLst>
                <a:lin ang="5400000"/>
              </a:gradFill>
            </p:spPr>
          </p:sp>
          <p:sp>
            <p:nvSpPr>
              <p:cNvPr id="27" name="TextBox 27"/>
              <p:cNvSpPr txBox="1"/>
              <p:nvPr/>
            </p:nvSpPr>
            <p:spPr>
              <a:xfrm>
                <a:off x="0" y="0"/>
                <a:ext cx="812800" cy="2247320"/>
              </a:xfrm>
              <a:prstGeom prst="rect">
                <a:avLst/>
              </a:prstGeom>
            </p:spPr>
            <p:txBody>
              <a:bodyPr lIns="50800" tIns="50800" rIns="50800" bIns="50800" rtlCol="0" anchor="ctr"/>
              <a:lstStyle/>
              <a:p>
                <a:pPr marL="0" lvl="0" indent="0" algn="ctr">
                  <a:lnSpc>
                    <a:spcPts val="2686"/>
                  </a:lnSpc>
                </a:pPr>
                <a:endParaRPr/>
              </a:p>
            </p:txBody>
          </p:sp>
        </p:grpSp>
      </p:grpSp>
      <p:sp>
        <p:nvSpPr>
          <p:cNvPr id="28" name="Freeform 28"/>
          <p:cNvSpPr/>
          <p:nvPr/>
        </p:nvSpPr>
        <p:spPr>
          <a:xfrm rot="78547">
            <a:off x="6854548" y="4855550"/>
            <a:ext cx="5572394" cy="10036466"/>
          </a:xfrm>
          <a:custGeom>
            <a:avLst/>
            <a:gdLst/>
            <a:ahLst/>
            <a:cxnLst/>
            <a:rect l="l" t="t" r="r" b="b"/>
            <a:pathLst>
              <a:path w="5572394" h="10036466">
                <a:moveTo>
                  <a:pt x="0" y="0"/>
                </a:moveTo>
                <a:lnTo>
                  <a:pt x="5572394" y="0"/>
                </a:lnTo>
                <a:lnTo>
                  <a:pt x="5572394" y="10036466"/>
                </a:lnTo>
                <a:lnTo>
                  <a:pt x="0" y="10036466"/>
                </a:lnTo>
                <a:lnTo>
                  <a:pt x="0" y="0"/>
                </a:lnTo>
                <a:close/>
              </a:path>
            </a:pathLst>
          </a:custGeom>
          <a:blipFill>
            <a:blip r:embed="rId2">
              <a:alphaModFix amt="70000"/>
            </a:blip>
            <a:stretch>
              <a:fillRect/>
            </a:stretch>
          </a:blipFill>
        </p:spPr>
      </p:sp>
      <p:sp>
        <p:nvSpPr>
          <p:cNvPr id="29" name="Freeform 29"/>
          <p:cNvSpPr/>
          <p:nvPr/>
        </p:nvSpPr>
        <p:spPr>
          <a:xfrm rot="78547">
            <a:off x="4216510" y="4052363"/>
            <a:ext cx="9282579" cy="8531248"/>
          </a:xfrm>
          <a:custGeom>
            <a:avLst/>
            <a:gdLst/>
            <a:ahLst/>
            <a:cxnLst/>
            <a:rect l="l" t="t" r="r" b="b"/>
            <a:pathLst>
              <a:path w="9282579" h="8531248">
                <a:moveTo>
                  <a:pt x="0" y="0"/>
                </a:moveTo>
                <a:lnTo>
                  <a:pt x="9282579" y="0"/>
                </a:lnTo>
                <a:lnTo>
                  <a:pt x="9282579" y="8531247"/>
                </a:lnTo>
                <a:lnTo>
                  <a:pt x="0" y="8531247"/>
                </a:lnTo>
                <a:lnTo>
                  <a:pt x="0" y="0"/>
                </a:lnTo>
                <a:close/>
              </a:path>
            </a:pathLst>
          </a:custGeom>
          <a:blipFill>
            <a:blip r:embed="rId3">
              <a:alphaModFix amt="70000"/>
            </a:blip>
            <a:stretch>
              <a:fillRect/>
            </a:stretch>
          </a:blipFill>
        </p:spPr>
      </p:sp>
      <p:sp>
        <p:nvSpPr>
          <p:cNvPr id="30" name="Freeform 30"/>
          <p:cNvSpPr/>
          <p:nvPr/>
        </p:nvSpPr>
        <p:spPr>
          <a:xfrm rot="78547">
            <a:off x="5558356" y="1075126"/>
            <a:ext cx="5786196" cy="10562104"/>
          </a:xfrm>
          <a:custGeom>
            <a:avLst/>
            <a:gdLst/>
            <a:ahLst/>
            <a:cxnLst/>
            <a:rect l="l" t="t" r="r" b="b"/>
            <a:pathLst>
              <a:path w="5786196" h="10562104">
                <a:moveTo>
                  <a:pt x="0" y="0"/>
                </a:moveTo>
                <a:lnTo>
                  <a:pt x="5786196" y="0"/>
                </a:lnTo>
                <a:lnTo>
                  <a:pt x="5786196" y="10562104"/>
                </a:lnTo>
                <a:lnTo>
                  <a:pt x="0" y="10562104"/>
                </a:lnTo>
                <a:lnTo>
                  <a:pt x="0" y="0"/>
                </a:lnTo>
                <a:close/>
              </a:path>
            </a:pathLst>
          </a:custGeom>
          <a:blipFill>
            <a:blip r:embed="rId4">
              <a:alphaModFix amt="70000"/>
            </a:blip>
            <a:stretch>
              <a:fillRect/>
            </a:stretch>
          </a:blipFill>
        </p:spPr>
      </p:sp>
      <p:grpSp>
        <p:nvGrpSpPr>
          <p:cNvPr id="31" name="Group 31"/>
          <p:cNvGrpSpPr/>
          <p:nvPr/>
        </p:nvGrpSpPr>
        <p:grpSpPr>
          <a:xfrm>
            <a:off x="14367036" y="505729"/>
            <a:ext cx="3041054" cy="502851"/>
            <a:chOff x="0" y="0"/>
            <a:chExt cx="2457754" cy="406400"/>
          </a:xfrm>
        </p:grpSpPr>
        <p:sp>
          <p:nvSpPr>
            <p:cNvPr id="32" name="Freeform 32"/>
            <p:cNvSpPr/>
            <p:nvPr/>
          </p:nvSpPr>
          <p:spPr>
            <a:xfrm>
              <a:off x="0" y="0"/>
              <a:ext cx="2457754" cy="406400"/>
            </a:xfrm>
            <a:custGeom>
              <a:avLst/>
              <a:gdLst/>
              <a:ahLst/>
              <a:cxnLst/>
              <a:rect l="l" t="t" r="r" b="b"/>
              <a:pathLst>
                <a:path w="2457754" h="406400">
                  <a:moveTo>
                    <a:pt x="2254554" y="0"/>
                  </a:moveTo>
                  <a:cubicBezTo>
                    <a:pt x="2366778" y="0"/>
                    <a:pt x="2457754" y="90976"/>
                    <a:pt x="2457754" y="203200"/>
                  </a:cubicBezTo>
                  <a:cubicBezTo>
                    <a:pt x="2457754" y="315424"/>
                    <a:pt x="2366778" y="406400"/>
                    <a:pt x="2254554" y="406400"/>
                  </a:cubicBezTo>
                  <a:lnTo>
                    <a:pt x="203200" y="406400"/>
                  </a:lnTo>
                  <a:cubicBezTo>
                    <a:pt x="90976" y="406400"/>
                    <a:pt x="0" y="315424"/>
                    <a:pt x="0" y="203200"/>
                  </a:cubicBezTo>
                  <a:cubicBezTo>
                    <a:pt x="0" y="90976"/>
                    <a:pt x="90976" y="0"/>
                    <a:pt x="203200" y="0"/>
                  </a:cubicBezTo>
                  <a:close/>
                </a:path>
              </a:pathLst>
            </a:custGeom>
            <a:ln w="9525" cap="sq">
              <a:solidFill>
                <a:srgbClr val="EFEFEF"/>
              </a:solidFill>
              <a:prstDash val="solid"/>
              <a:miter/>
            </a:ln>
          </p:spPr>
        </p:sp>
        <p:sp>
          <p:nvSpPr>
            <p:cNvPr id="33" name="TextBox 33"/>
            <p:cNvSpPr txBox="1"/>
            <p:nvPr/>
          </p:nvSpPr>
          <p:spPr>
            <a:xfrm>
              <a:off x="0" y="0"/>
              <a:ext cx="2457754" cy="406400"/>
            </a:xfrm>
            <a:prstGeom prst="rect">
              <a:avLst/>
            </a:prstGeom>
          </p:spPr>
          <p:txBody>
            <a:bodyPr lIns="50800" tIns="50800" rIns="50800" bIns="50800" rtlCol="0" anchor="ctr"/>
            <a:lstStyle/>
            <a:p>
              <a:pPr marL="0" lvl="0" indent="0" algn="ctr">
                <a:lnSpc>
                  <a:spcPts val="2686"/>
                </a:lnSpc>
              </a:pPr>
              <a:endParaRPr/>
            </a:p>
          </p:txBody>
        </p:sp>
      </p:grpSp>
      <p:grpSp>
        <p:nvGrpSpPr>
          <p:cNvPr id="34" name="Group 34"/>
          <p:cNvGrpSpPr/>
          <p:nvPr/>
        </p:nvGrpSpPr>
        <p:grpSpPr>
          <a:xfrm>
            <a:off x="9844829" y="505729"/>
            <a:ext cx="4279219" cy="502851"/>
            <a:chOff x="0" y="0"/>
            <a:chExt cx="3458428" cy="406400"/>
          </a:xfrm>
        </p:grpSpPr>
        <p:sp>
          <p:nvSpPr>
            <p:cNvPr id="35" name="Freeform 35"/>
            <p:cNvSpPr/>
            <p:nvPr/>
          </p:nvSpPr>
          <p:spPr>
            <a:xfrm>
              <a:off x="0" y="0"/>
              <a:ext cx="3458428" cy="406400"/>
            </a:xfrm>
            <a:custGeom>
              <a:avLst/>
              <a:gdLst/>
              <a:ahLst/>
              <a:cxnLst/>
              <a:rect l="l" t="t" r="r" b="b"/>
              <a:pathLst>
                <a:path w="3458428" h="406400">
                  <a:moveTo>
                    <a:pt x="3255228" y="0"/>
                  </a:moveTo>
                  <a:cubicBezTo>
                    <a:pt x="3367453" y="0"/>
                    <a:pt x="3458428" y="90976"/>
                    <a:pt x="3458428" y="203200"/>
                  </a:cubicBezTo>
                  <a:cubicBezTo>
                    <a:pt x="3458428" y="315424"/>
                    <a:pt x="3367453" y="406400"/>
                    <a:pt x="3255228" y="406400"/>
                  </a:cubicBezTo>
                  <a:lnTo>
                    <a:pt x="203200" y="406400"/>
                  </a:lnTo>
                  <a:cubicBezTo>
                    <a:pt x="90976" y="406400"/>
                    <a:pt x="0" y="315424"/>
                    <a:pt x="0" y="203200"/>
                  </a:cubicBezTo>
                  <a:cubicBezTo>
                    <a:pt x="0" y="90976"/>
                    <a:pt x="90976" y="0"/>
                    <a:pt x="203200" y="0"/>
                  </a:cubicBezTo>
                  <a:close/>
                </a:path>
              </a:pathLst>
            </a:custGeom>
            <a:solidFill>
              <a:srgbClr val="EFEFEF"/>
            </a:solidFill>
            <a:ln w="9525" cap="sq">
              <a:solidFill>
                <a:srgbClr val="EFEFEF"/>
              </a:solidFill>
              <a:prstDash val="solid"/>
              <a:miter/>
            </a:ln>
          </p:spPr>
        </p:sp>
        <p:sp>
          <p:nvSpPr>
            <p:cNvPr id="36" name="TextBox 36"/>
            <p:cNvSpPr txBox="1"/>
            <p:nvPr/>
          </p:nvSpPr>
          <p:spPr>
            <a:xfrm>
              <a:off x="0" y="0"/>
              <a:ext cx="3458428" cy="406400"/>
            </a:xfrm>
            <a:prstGeom prst="rect">
              <a:avLst/>
            </a:prstGeom>
          </p:spPr>
          <p:txBody>
            <a:bodyPr lIns="50800" tIns="50800" rIns="50800" bIns="50800" rtlCol="0" anchor="ctr"/>
            <a:lstStyle/>
            <a:p>
              <a:pPr marL="0" lvl="0" indent="0" algn="ctr">
                <a:lnSpc>
                  <a:spcPts val="2686"/>
                </a:lnSpc>
              </a:pPr>
              <a:endParaRPr/>
            </a:p>
          </p:txBody>
        </p:sp>
      </p:grpSp>
      <p:grpSp>
        <p:nvGrpSpPr>
          <p:cNvPr id="37" name="Group 37"/>
          <p:cNvGrpSpPr/>
          <p:nvPr/>
        </p:nvGrpSpPr>
        <p:grpSpPr>
          <a:xfrm>
            <a:off x="1028700" y="6250622"/>
            <a:ext cx="4116478" cy="939246"/>
            <a:chOff x="0" y="0"/>
            <a:chExt cx="1781149" cy="406400"/>
          </a:xfrm>
        </p:grpSpPr>
        <p:sp>
          <p:nvSpPr>
            <p:cNvPr id="38" name="Freeform 38"/>
            <p:cNvSpPr/>
            <p:nvPr/>
          </p:nvSpPr>
          <p:spPr>
            <a:xfrm>
              <a:off x="0" y="0"/>
              <a:ext cx="1781149" cy="406400"/>
            </a:xfrm>
            <a:custGeom>
              <a:avLst/>
              <a:gdLst/>
              <a:ahLst/>
              <a:cxnLst/>
              <a:rect l="l" t="t" r="r" b="b"/>
              <a:pathLst>
                <a:path w="1781149" h="406400">
                  <a:moveTo>
                    <a:pt x="1577949" y="0"/>
                  </a:moveTo>
                  <a:cubicBezTo>
                    <a:pt x="1690173" y="0"/>
                    <a:pt x="1781149" y="90976"/>
                    <a:pt x="1781149" y="203200"/>
                  </a:cubicBezTo>
                  <a:cubicBezTo>
                    <a:pt x="1781149" y="315424"/>
                    <a:pt x="1690173" y="406400"/>
                    <a:pt x="1577949" y="406400"/>
                  </a:cubicBezTo>
                  <a:lnTo>
                    <a:pt x="203200" y="406400"/>
                  </a:lnTo>
                  <a:cubicBezTo>
                    <a:pt x="90976" y="406400"/>
                    <a:pt x="0" y="315424"/>
                    <a:pt x="0" y="203200"/>
                  </a:cubicBezTo>
                  <a:cubicBezTo>
                    <a:pt x="0" y="90976"/>
                    <a:pt x="90976" y="0"/>
                    <a:pt x="203200" y="0"/>
                  </a:cubicBezTo>
                  <a:close/>
                </a:path>
              </a:pathLst>
            </a:custGeom>
            <a:gradFill rotWithShape="1">
              <a:gsLst>
                <a:gs pos="0">
                  <a:srgbClr val="0F062D">
                    <a:alpha val="0"/>
                  </a:srgbClr>
                </a:gs>
                <a:gs pos="20000">
                  <a:srgbClr val="0F062D">
                    <a:alpha val="38000"/>
                  </a:srgbClr>
                </a:gs>
                <a:gs pos="40000">
                  <a:srgbClr val="0F062D">
                    <a:alpha val="62000"/>
                  </a:srgbClr>
                </a:gs>
                <a:gs pos="60000">
                  <a:srgbClr val="0F062D">
                    <a:alpha val="84000"/>
                  </a:srgbClr>
                </a:gs>
                <a:gs pos="80000">
                  <a:srgbClr val="0F062D">
                    <a:alpha val="100000"/>
                  </a:srgbClr>
                </a:gs>
                <a:gs pos="100000">
                  <a:srgbClr val="0F062D">
                    <a:alpha val="100000"/>
                  </a:srgbClr>
                </a:gs>
              </a:gsLst>
              <a:lin ang="0"/>
            </a:gradFill>
            <a:ln w="9525" cap="sq">
              <a:solidFill>
                <a:srgbClr val="EFEFEF"/>
              </a:solidFill>
              <a:prstDash val="solid"/>
              <a:miter/>
            </a:ln>
          </p:spPr>
        </p:sp>
        <p:sp>
          <p:nvSpPr>
            <p:cNvPr id="39" name="TextBox 39"/>
            <p:cNvSpPr txBox="1"/>
            <p:nvPr/>
          </p:nvSpPr>
          <p:spPr>
            <a:xfrm>
              <a:off x="0" y="0"/>
              <a:ext cx="1781149" cy="406400"/>
            </a:xfrm>
            <a:prstGeom prst="rect">
              <a:avLst/>
            </a:prstGeom>
          </p:spPr>
          <p:txBody>
            <a:bodyPr lIns="50800" tIns="50800" rIns="50800" bIns="50800" rtlCol="0" anchor="ctr"/>
            <a:lstStyle/>
            <a:p>
              <a:pPr marL="0" lvl="0" indent="0" algn="ctr">
                <a:lnSpc>
                  <a:spcPts val="2686"/>
                </a:lnSpc>
              </a:pPr>
              <a:endParaRPr/>
            </a:p>
          </p:txBody>
        </p:sp>
      </p:grpSp>
      <p:grpSp>
        <p:nvGrpSpPr>
          <p:cNvPr id="40" name="Group 40"/>
          <p:cNvGrpSpPr/>
          <p:nvPr/>
        </p:nvGrpSpPr>
        <p:grpSpPr>
          <a:xfrm>
            <a:off x="10697887" y="6372806"/>
            <a:ext cx="6560981" cy="939246"/>
            <a:chOff x="0" y="0"/>
            <a:chExt cx="2838855" cy="406400"/>
          </a:xfrm>
        </p:grpSpPr>
        <p:sp>
          <p:nvSpPr>
            <p:cNvPr id="41" name="Freeform 41"/>
            <p:cNvSpPr/>
            <p:nvPr/>
          </p:nvSpPr>
          <p:spPr>
            <a:xfrm>
              <a:off x="0" y="0"/>
              <a:ext cx="2838855" cy="406400"/>
            </a:xfrm>
            <a:custGeom>
              <a:avLst/>
              <a:gdLst/>
              <a:ahLst/>
              <a:cxnLst/>
              <a:rect l="l" t="t" r="r" b="b"/>
              <a:pathLst>
                <a:path w="2838855" h="406400">
                  <a:moveTo>
                    <a:pt x="2635655" y="0"/>
                  </a:moveTo>
                  <a:cubicBezTo>
                    <a:pt x="2747879" y="0"/>
                    <a:pt x="2838855" y="90976"/>
                    <a:pt x="2838855" y="203200"/>
                  </a:cubicBezTo>
                  <a:cubicBezTo>
                    <a:pt x="2838855" y="315424"/>
                    <a:pt x="2747879" y="406400"/>
                    <a:pt x="2635655" y="406400"/>
                  </a:cubicBezTo>
                  <a:lnTo>
                    <a:pt x="203200" y="406400"/>
                  </a:lnTo>
                  <a:cubicBezTo>
                    <a:pt x="90976" y="406400"/>
                    <a:pt x="0" y="315424"/>
                    <a:pt x="0" y="203200"/>
                  </a:cubicBezTo>
                  <a:cubicBezTo>
                    <a:pt x="0" y="90976"/>
                    <a:pt x="90976" y="0"/>
                    <a:pt x="203200" y="0"/>
                  </a:cubicBezTo>
                  <a:close/>
                </a:path>
              </a:pathLst>
            </a:custGeom>
            <a:gradFill rotWithShape="1">
              <a:gsLst>
                <a:gs pos="0">
                  <a:srgbClr val="0F062D">
                    <a:alpha val="100000"/>
                  </a:srgbClr>
                </a:gs>
                <a:gs pos="20000">
                  <a:srgbClr val="0F062D">
                    <a:alpha val="100000"/>
                  </a:srgbClr>
                </a:gs>
                <a:gs pos="40000">
                  <a:srgbClr val="0F062D">
                    <a:alpha val="84000"/>
                  </a:srgbClr>
                </a:gs>
                <a:gs pos="60000">
                  <a:srgbClr val="0F062D">
                    <a:alpha val="62000"/>
                  </a:srgbClr>
                </a:gs>
                <a:gs pos="80000">
                  <a:srgbClr val="0F062D">
                    <a:alpha val="38000"/>
                  </a:srgbClr>
                </a:gs>
                <a:gs pos="100000">
                  <a:srgbClr val="0F062D">
                    <a:alpha val="0"/>
                  </a:srgbClr>
                </a:gs>
              </a:gsLst>
              <a:lin ang="0"/>
            </a:gradFill>
            <a:ln w="9525" cap="sq">
              <a:solidFill>
                <a:srgbClr val="EFEFEF"/>
              </a:solidFill>
              <a:prstDash val="solid"/>
              <a:miter/>
            </a:ln>
          </p:spPr>
        </p:sp>
        <p:sp>
          <p:nvSpPr>
            <p:cNvPr id="42" name="TextBox 42"/>
            <p:cNvSpPr txBox="1"/>
            <p:nvPr/>
          </p:nvSpPr>
          <p:spPr>
            <a:xfrm>
              <a:off x="0" y="0"/>
              <a:ext cx="2838855" cy="406400"/>
            </a:xfrm>
            <a:prstGeom prst="rect">
              <a:avLst/>
            </a:prstGeom>
          </p:spPr>
          <p:txBody>
            <a:bodyPr lIns="50800" tIns="50800" rIns="50800" bIns="50800" rtlCol="0" anchor="ctr"/>
            <a:lstStyle/>
            <a:p>
              <a:pPr marL="0" lvl="0" indent="0" algn="ctr">
                <a:lnSpc>
                  <a:spcPts val="2686"/>
                </a:lnSpc>
              </a:pPr>
              <a:endParaRPr/>
            </a:p>
          </p:txBody>
        </p:sp>
      </p:grpSp>
      <p:sp>
        <p:nvSpPr>
          <p:cNvPr id="43" name="Freeform 43"/>
          <p:cNvSpPr/>
          <p:nvPr/>
        </p:nvSpPr>
        <p:spPr>
          <a:xfrm>
            <a:off x="1090400" y="559187"/>
            <a:ext cx="422594" cy="364968"/>
          </a:xfrm>
          <a:custGeom>
            <a:avLst/>
            <a:gdLst/>
            <a:ahLst/>
            <a:cxnLst/>
            <a:rect l="l" t="t" r="r" b="b"/>
            <a:pathLst>
              <a:path w="422594" h="364968">
                <a:moveTo>
                  <a:pt x="0" y="0"/>
                </a:moveTo>
                <a:lnTo>
                  <a:pt x="422594" y="0"/>
                </a:lnTo>
                <a:lnTo>
                  <a:pt x="422594" y="364968"/>
                </a:lnTo>
                <a:lnTo>
                  <a:pt x="0" y="36496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44" name="TextBox 44"/>
          <p:cNvSpPr txBox="1"/>
          <p:nvPr/>
        </p:nvSpPr>
        <p:spPr>
          <a:xfrm>
            <a:off x="1218343" y="6514146"/>
            <a:ext cx="3737193" cy="434784"/>
          </a:xfrm>
          <a:prstGeom prst="rect">
            <a:avLst/>
          </a:prstGeom>
        </p:spPr>
        <p:txBody>
          <a:bodyPr lIns="0" tIns="0" rIns="0" bIns="0" rtlCol="0" anchor="t">
            <a:spAutoFit/>
          </a:bodyPr>
          <a:lstStyle/>
          <a:p>
            <a:pPr marL="0" lvl="0" indent="0" algn="ctr">
              <a:lnSpc>
                <a:spcPts val="3178"/>
              </a:lnSpc>
            </a:pPr>
            <a:r>
              <a:rPr lang="en-US" sz="3611" b="1" spc="-162" dirty="0">
                <a:solidFill>
                  <a:srgbClr val="EFEFEF"/>
                </a:solidFill>
                <a:latin typeface="Open Sauce Medium"/>
                <a:ea typeface="Open Sauce Medium"/>
                <a:cs typeface="Open Sauce Medium"/>
                <a:sym typeface="Open Sauce Medium"/>
              </a:rPr>
              <a:t>Pitch Deck</a:t>
            </a:r>
          </a:p>
        </p:txBody>
      </p:sp>
      <p:sp>
        <p:nvSpPr>
          <p:cNvPr id="45" name="TextBox 45"/>
          <p:cNvSpPr txBox="1"/>
          <p:nvPr/>
        </p:nvSpPr>
        <p:spPr>
          <a:xfrm>
            <a:off x="1746751" y="644579"/>
            <a:ext cx="3737193" cy="247568"/>
          </a:xfrm>
          <a:prstGeom prst="rect">
            <a:avLst/>
          </a:prstGeom>
        </p:spPr>
        <p:txBody>
          <a:bodyPr lIns="0" tIns="0" rIns="0" bIns="0" rtlCol="0" anchor="t">
            <a:spAutoFit/>
          </a:bodyPr>
          <a:lstStyle/>
          <a:p>
            <a:pPr marL="0" lvl="0" indent="0" algn="l">
              <a:lnSpc>
                <a:spcPts val="1934"/>
              </a:lnSpc>
            </a:pPr>
            <a:r>
              <a:rPr lang="en-US" sz="2198" b="1" spc="-98" dirty="0">
                <a:solidFill>
                  <a:srgbClr val="EFEFEF"/>
                </a:solidFill>
                <a:latin typeface="Open Sauce Medium"/>
                <a:ea typeface="Open Sauce Medium"/>
                <a:cs typeface="Open Sauce Medium"/>
                <a:sym typeface="Open Sauce Medium"/>
              </a:rPr>
              <a:t>Rwi7a.</a:t>
            </a:r>
          </a:p>
        </p:txBody>
      </p:sp>
      <p:sp>
        <p:nvSpPr>
          <p:cNvPr id="46" name="TextBox 46"/>
          <p:cNvSpPr txBox="1"/>
          <p:nvPr/>
        </p:nvSpPr>
        <p:spPr>
          <a:xfrm>
            <a:off x="14421703" y="677716"/>
            <a:ext cx="2931719" cy="206916"/>
          </a:xfrm>
          <a:prstGeom prst="rect">
            <a:avLst/>
          </a:prstGeom>
        </p:spPr>
        <p:txBody>
          <a:bodyPr lIns="0" tIns="0" rIns="0" bIns="0" rtlCol="0" anchor="t">
            <a:spAutoFit/>
          </a:bodyPr>
          <a:lstStyle/>
          <a:p>
            <a:pPr marL="0" lvl="0" indent="0" algn="ctr">
              <a:lnSpc>
                <a:spcPts val="1582"/>
              </a:lnSpc>
            </a:pPr>
            <a:r>
              <a:rPr lang="en-US" sz="1798" b="1" spc="-80" dirty="0">
                <a:solidFill>
                  <a:srgbClr val="EFEFEF"/>
                </a:solidFill>
                <a:latin typeface="Open Sauce Medium"/>
                <a:ea typeface="Open Sauce Medium"/>
                <a:cs typeface="Open Sauce Medium"/>
                <a:sym typeface="Open Sauce Medium"/>
              </a:rPr>
              <a:t>2026</a:t>
            </a:r>
          </a:p>
        </p:txBody>
      </p:sp>
      <p:sp>
        <p:nvSpPr>
          <p:cNvPr id="47" name="TextBox 47"/>
          <p:cNvSpPr txBox="1"/>
          <p:nvPr/>
        </p:nvSpPr>
        <p:spPr>
          <a:xfrm>
            <a:off x="9953770" y="677716"/>
            <a:ext cx="4279219" cy="206916"/>
          </a:xfrm>
          <a:prstGeom prst="rect">
            <a:avLst/>
          </a:prstGeom>
        </p:spPr>
        <p:txBody>
          <a:bodyPr lIns="0" tIns="0" rIns="0" bIns="0" rtlCol="0" anchor="t">
            <a:spAutoFit/>
          </a:bodyPr>
          <a:lstStyle/>
          <a:p>
            <a:pPr marL="0" lvl="0" indent="0" algn="ctr">
              <a:lnSpc>
                <a:spcPts val="1582"/>
              </a:lnSpc>
            </a:pPr>
            <a:r>
              <a:rPr lang="en-US" sz="1798" b="1" spc="-80" dirty="0">
                <a:solidFill>
                  <a:srgbClr val="0F042D"/>
                </a:solidFill>
                <a:latin typeface="Open Sauce Medium"/>
                <a:ea typeface="Open Sauce Medium"/>
                <a:cs typeface="Open Sauce Medium"/>
                <a:sym typeface="Open Sauce Medium"/>
              </a:rPr>
              <a:t>Presented by : Med </a:t>
            </a:r>
            <a:r>
              <a:rPr lang="en-US" sz="1798" b="1" spc="-80" dirty="0" err="1">
                <a:solidFill>
                  <a:srgbClr val="0F042D"/>
                </a:solidFill>
                <a:latin typeface="Open Sauce Medium"/>
                <a:ea typeface="Open Sauce Medium"/>
                <a:cs typeface="Open Sauce Medium"/>
                <a:sym typeface="Open Sauce Medium"/>
              </a:rPr>
              <a:t>Chakir</a:t>
            </a:r>
            <a:endParaRPr lang="en-US" sz="1798" b="1" spc="-80" dirty="0">
              <a:solidFill>
                <a:srgbClr val="0F042D"/>
              </a:solidFill>
              <a:latin typeface="Open Sauce Medium"/>
              <a:ea typeface="Open Sauce Medium"/>
              <a:cs typeface="Open Sauce Medium"/>
              <a:sym typeface="Open Sauce Medium"/>
            </a:endParaRPr>
          </a:p>
        </p:txBody>
      </p:sp>
      <p:sp>
        <p:nvSpPr>
          <p:cNvPr id="48" name="TextBox 48"/>
          <p:cNvSpPr txBox="1"/>
          <p:nvPr/>
        </p:nvSpPr>
        <p:spPr>
          <a:xfrm>
            <a:off x="10756243" y="6514146"/>
            <a:ext cx="6390936" cy="434784"/>
          </a:xfrm>
          <a:prstGeom prst="rect">
            <a:avLst/>
          </a:prstGeom>
        </p:spPr>
        <p:txBody>
          <a:bodyPr lIns="0" tIns="0" rIns="0" bIns="0" rtlCol="0" anchor="t">
            <a:spAutoFit/>
          </a:bodyPr>
          <a:lstStyle/>
          <a:p>
            <a:pPr marL="0" lvl="0" indent="0" algn="ctr">
              <a:lnSpc>
                <a:spcPts val="3178"/>
              </a:lnSpc>
            </a:pPr>
            <a:r>
              <a:rPr lang="en-US" sz="3611" b="1" spc="-162" dirty="0">
                <a:solidFill>
                  <a:srgbClr val="EFEFEF"/>
                </a:solidFill>
                <a:latin typeface="Open Sauce Medium"/>
                <a:ea typeface="Open Sauce Medium"/>
                <a:cs typeface="Open Sauce Medium"/>
                <a:sym typeface="Open Sauce Medium"/>
              </a:rPr>
              <a:t>Redefining Luxury for Everyone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down)">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EFEFEF"/>
        </a:solidFill>
        <a:effectLst/>
      </p:bgPr>
    </p:bg>
    <p:spTree>
      <p:nvGrpSpPr>
        <p:cNvPr id="1" name=""/>
        <p:cNvGrpSpPr/>
        <p:nvPr/>
      </p:nvGrpSpPr>
      <p:grpSpPr>
        <a:xfrm>
          <a:off x="0" y="0"/>
          <a:ext cx="0" cy="0"/>
          <a:chOff x="0" y="0"/>
          <a:chExt cx="0" cy="0"/>
        </a:xfrm>
      </p:grpSpPr>
      <p:grpSp>
        <p:nvGrpSpPr>
          <p:cNvPr id="2" name="Group 2"/>
          <p:cNvGrpSpPr/>
          <p:nvPr/>
        </p:nvGrpSpPr>
        <p:grpSpPr>
          <a:xfrm rot="-10800000">
            <a:off x="-193450" y="-318232"/>
            <a:ext cx="18674901" cy="7378284"/>
            <a:chOff x="0" y="0"/>
            <a:chExt cx="24899868" cy="9837711"/>
          </a:xfrm>
        </p:grpSpPr>
        <p:grpSp>
          <p:nvGrpSpPr>
            <p:cNvPr id="3" name="Group 3"/>
            <p:cNvGrpSpPr/>
            <p:nvPr/>
          </p:nvGrpSpPr>
          <p:grpSpPr>
            <a:xfrm>
              <a:off x="0" y="4427815"/>
              <a:ext cx="3558057" cy="5409897"/>
              <a:chOff x="0" y="0"/>
              <a:chExt cx="812800" cy="1235833"/>
            </a:xfrm>
          </p:grpSpPr>
          <p:sp>
            <p:nvSpPr>
              <p:cNvPr id="4" name="Freeform 4"/>
              <p:cNvSpPr/>
              <p:nvPr/>
            </p:nvSpPr>
            <p:spPr>
              <a:xfrm>
                <a:off x="0" y="0"/>
                <a:ext cx="812800" cy="1235833"/>
              </a:xfrm>
              <a:custGeom>
                <a:avLst/>
                <a:gdLst/>
                <a:ahLst/>
                <a:cxnLst/>
                <a:rect l="l" t="t" r="r" b="b"/>
                <a:pathLst>
                  <a:path w="812800" h="1235833">
                    <a:moveTo>
                      <a:pt x="0" y="0"/>
                    </a:moveTo>
                    <a:lnTo>
                      <a:pt x="812800" y="0"/>
                    </a:lnTo>
                    <a:lnTo>
                      <a:pt x="812800" y="1235833"/>
                    </a:lnTo>
                    <a:lnTo>
                      <a:pt x="0" y="1235833"/>
                    </a:lnTo>
                    <a:close/>
                  </a:path>
                </a:pathLst>
              </a:custGeom>
              <a:gradFill rotWithShape="1">
                <a:gsLst>
                  <a:gs pos="0">
                    <a:srgbClr val="905BF4">
                      <a:alpha val="0"/>
                    </a:srgbClr>
                  </a:gs>
                  <a:gs pos="50000">
                    <a:srgbClr val="905BF4">
                      <a:alpha val="9310"/>
                    </a:srgbClr>
                  </a:gs>
                  <a:gs pos="100000">
                    <a:srgbClr val="905BF4">
                      <a:alpha val="24500"/>
                    </a:srgbClr>
                  </a:gs>
                </a:gsLst>
                <a:lin ang="5400000"/>
              </a:gradFill>
            </p:spPr>
          </p:sp>
          <p:sp>
            <p:nvSpPr>
              <p:cNvPr id="5" name="TextBox 5"/>
              <p:cNvSpPr txBox="1"/>
              <p:nvPr/>
            </p:nvSpPr>
            <p:spPr>
              <a:xfrm>
                <a:off x="0" y="0"/>
                <a:ext cx="812800" cy="1235833"/>
              </a:xfrm>
              <a:prstGeom prst="rect">
                <a:avLst/>
              </a:prstGeom>
            </p:spPr>
            <p:txBody>
              <a:bodyPr lIns="50800" tIns="50800" rIns="50800" bIns="50800" rtlCol="0" anchor="ctr"/>
              <a:lstStyle/>
              <a:p>
                <a:pPr marL="0" lvl="0" indent="0" algn="ctr">
                  <a:lnSpc>
                    <a:spcPts val="2686"/>
                  </a:lnSpc>
                  <a:spcBef>
                    <a:spcPct val="0"/>
                  </a:spcBef>
                </a:pPr>
                <a:endParaRPr/>
              </a:p>
            </p:txBody>
          </p:sp>
        </p:grpSp>
        <p:grpSp>
          <p:nvGrpSpPr>
            <p:cNvPr id="6" name="Group 6"/>
            <p:cNvGrpSpPr/>
            <p:nvPr/>
          </p:nvGrpSpPr>
          <p:grpSpPr>
            <a:xfrm>
              <a:off x="21341811" y="4427815"/>
              <a:ext cx="3558057" cy="5409897"/>
              <a:chOff x="0" y="0"/>
              <a:chExt cx="812800" cy="1235833"/>
            </a:xfrm>
          </p:grpSpPr>
          <p:sp>
            <p:nvSpPr>
              <p:cNvPr id="7" name="Freeform 7"/>
              <p:cNvSpPr/>
              <p:nvPr/>
            </p:nvSpPr>
            <p:spPr>
              <a:xfrm>
                <a:off x="0" y="0"/>
                <a:ext cx="812800" cy="1235833"/>
              </a:xfrm>
              <a:custGeom>
                <a:avLst/>
                <a:gdLst/>
                <a:ahLst/>
                <a:cxnLst/>
                <a:rect l="l" t="t" r="r" b="b"/>
                <a:pathLst>
                  <a:path w="812800" h="1235833">
                    <a:moveTo>
                      <a:pt x="0" y="0"/>
                    </a:moveTo>
                    <a:lnTo>
                      <a:pt x="812800" y="0"/>
                    </a:lnTo>
                    <a:lnTo>
                      <a:pt x="812800" y="1235833"/>
                    </a:lnTo>
                    <a:lnTo>
                      <a:pt x="0" y="1235833"/>
                    </a:lnTo>
                    <a:close/>
                  </a:path>
                </a:pathLst>
              </a:custGeom>
              <a:gradFill rotWithShape="1">
                <a:gsLst>
                  <a:gs pos="0">
                    <a:srgbClr val="905BF4">
                      <a:alpha val="0"/>
                    </a:srgbClr>
                  </a:gs>
                  <a:gs pos="50000">
                    <a:srgbClr val="905BF4">
                      <a:alpha val="9310"/>
                    </a:srgbClr>
                  </a:gs>
                  <a:gs pos="100000">
                    <a:srgbClr val="905BF4">
                      <a:alpha val="24500"/>
                    </a:srgbClr>
                  </a:gs>
                </a:gsLst>
                <a:lin ang="5400000"/>
              </a:gradFill>
            </p:spPr>
          </p:sp>
          <p:sp>
            <p:nvSpPr>
              <p:cNvPr id="8" name="TextBox 8"/>
              <p:cNvSpPr txBox="1"/>
              <p:nvPr/>
            </p:nvSpPr>
            <p:spPr>
              <a:xfrm>
                <a:off x="0" y="0"/>
                <a:ext cx="812800" cy="1235833"/>
              </a:xfrm>
              <a:prstGeom prst="rect">
                <a:avLst/>
              </a:prstGeom>
            </p:spPr>
            <p:txBody>
              <a:bodyPr lIns="50800" tIns="50800" rIns="50800" bIns="50800" rtlCol="0" anchor="ctr"/>
              <a:lstStyle/>
              <a:p>
                <a:pPr marL="0" lvl="0" indent="0" algn="ctr">
                  <a:lnSpc>
                    <a:spcPts val="2686"/>
                  </a:lnSpc>
                  <a:spcBef>
                    <a:spcPct val="0"/>
                  </a:spcBef>
                </a:pPr>
                <a:endParaRPr/>
              </a:p>
            </p:txBody>
          </p:sp>
        </p:grpSp>
        <p:grpSp>
          <p:nvGrpSpPr>
            <p:cNvPr id="9" name="Group 9"/>
            <p:cNvGrpSpPr/>
            <p:nvPr/>
          </p:nvGrpSpPr>
          <p:grpSpPr>
            <a:xfrm>
              <a:off x="3558057" y="3198827"/>
              <a:ext cx="3558057" cy="6638885"/>
              <a:chOff x="0" y="0"/>
              <a:chExt cx="812800" cy="1516582"/>
            </a:xfrm>
          </p:grpSpPr>
          <p:sp>
            <p:nvSpPr>
              <p:cNvPr id="10" name="Freeform 10"/>
              <p:cNvSpPr/>
              <p:nvPr/>
            </p:nvSpPr>
            <p:spPr>
              <a:xfrm>
                <a:off x="0" y="0"/>
                <a:ext cx="812800" cy="1516582"/>
              </a:xfrm>
              <a:custGeom>
                <a:avLst/>
                <a:gdLst/>
                <a:ahLst/>
                <a:cxnLst/>
                <a:rect l="l" t="t" r="r" b="b"/>
                <a:pathLst>
                  <a:path w="812800" h="1516582">
                    <a:moveTo>
                      <a:pt x="0" y="0"/>
                    </a:moveTo>
                    <a:lnTo>
                      <a:pt x="812800" y="0"/>
                    </a:lnTo>
                    <a:lnTo>
                      <a:pt x="812800" y="1516582"/>
                    </a:lnTo>
                    <a:lnTo>
                      <a:pt x="0" y="1516582"/>
                    </a:lnTo>
                    <a:close/>
                  </a:path>
                </a:pathLst>
              </a:custGeom>
              <a:gradFill rotWithShape="1">
                <a:gsLst>
                  <a:gs pos="0">
                    <a:srgbClr val="905BF4">
                      <a:alpha val="0"/>
                    </a:srgbClr>
                  </a:gs>
                  <a:gs pos="50000">
                    <a:srgbClr val="905BF4">
                      <a:alpha val="9310"/>
                    </a:srgbClr>
                  </a:gs>
                  <a:gs pos="100000">
                    <a:srgbClr val="905BF4">
                      <a:alpha val="24500"/>
                    </a:srgbClr>
                  </a:gs>
                </a:gsLst>
                <a:lin ang="5400000"/>
              </a:gradFill>
            </p:spPr>
          </p:sp>
          <p:sp>
            <p:nvSpPr>
              <p:cNvPr id="11" name="TextBox 11"/>
              <p:cNvSpPr txBox="1"/>
              <p:nvPr/>
            </p:nvSpPr>
            <p:spPr>
              <a:xfrm>
                <a:off x="0" y="0"/>
                <a:ext cx="812800" cy="1516582"/>
              </a:xfrm>
              <a:prstGeom prst="rect">
                <a:avLst/>
              </a:prstGeom>
            </p:spPr>
            <p:txBody>
              <a:bodyPr lIns="50800" tIns="50800" rIns="50800" bIns="50800" rtlCol="0" anchor="ctr"/>
              <a:lstStyle/>
              <a:p>
                <a:pPr marL="0" lvl="0" indent="0" algn="ctr">
                  <a:lnSpc>
                    <a:spcPts val="2686"/>
                  </a:lnSpc>
                  <a:spcBef>
                    <a:spcPct val="0"/>
                  </a:spcBef>
                </a:pPr>
                <a:endParaRPr/>
              </a:p>
            </p:txBody>
          </p:sp>
        </p:grpSp>
        <p:grpSp>
          <p:nvGrpSpPr>
            <p:cNvPr id="12" name="Group 12"/>
            <p:cNvGrpSpPr/>
            <p:nvPr/>
          </p:nvGrpSpPr>
          <p:grpSpPr>
            <a:xfrm>
              <a:off x="17783754" y="3198827"/>
              <a:ext cx="3558057" cy="6638885"/>
              <a:chOff x="0" y="0"/>
              <a:chExt cx="812800" cy="1516582"/>
            </a:xfrm>
          </p:grpSpPr>
          <p:sp>
            <p:nvSpPr>
              <p:cNvPr id="13" name="Freeform 13"/>
              <p:cNvSpPr/>
              <p:nvPr/>
            </p:nvSpPr>
            <p:spPr>
              <a:xfrm>
                <a:off x="0" y="0"/>
                <a:ext cx="812800" cy="1516582"/>
              </a:xfrm>
              <a:custGeom>
                <a:avLst/>
                <a:gdLst/>
                <a:ahLst/>
                <a:cxnLst/>
                <a:rect l="l" t="t" r="r" b="b"/>
                <a:pathLst>
                  <a:path w="812800" h="1516582">
                    <a:moveTo>
                      <a:pt x="0" y="0"/>
                    </a:moveTo>
                    <a:lnTo>
                      <a:pt x="812800" y="0"/>
                    </a:lnTo>
                    <a:lnTo>
                      <a:pt x="812800" y="1516582"/>
                    </a:lnTo>
                    <a:lnTo>
                      <a:pt x="0" y="1516582"/>
                    </a:lnTo>
                    <a:close/>
                  </a:path>
                </a:pathLst>
              </a:custGeom>
              <a:gradFill rotWithShape="1">
                <a:gsLst>
                  <a:gs pos="0">
                    <a:srgbClr val="905BF4">
                      <a:alpha val="0"/>
                    </a:srgbClr>
                  </a:gs>
                  <a:gs pos="50000">
                    <a:srgbClr val="905BF4">
                      <a:alpha val="9310"/>
                    </a:srgbClr>
                  </a:gs>
                  <a:gs pos="100000">
                    <a:srgbClr val="905BF4">
                      <a:alpha val="24500"/>
                    </a:srgbClr>
                  </a:gs>
                </a:gsLst>
                <a:lin ang="5400000"/>
              </a:gradFill>
            </p:spPr>
          </p:sp>
          <p:sp>
            <p:nvSpPr>
              <p:cNvPr id="14" name="TextBox 14"/>
              <p:cNvSpPr txBox="1"/>
              <p:nvPr/>
            </p:nvSpPr>
            <p:spPr>
              <a:xfrm>
                <a:off x="0" y="0"/>
                <a:ext cx="812800" cy="1516582"/>
              </a:xfrm>
              <a:prstGeom prst="rect">
                <a:avLst/>
              </a:prstGeom>
            </p:spPr>
            <p:txBody>
              <a:bodyPr lIns="50800" tIns="50800" rIns="50800" bIns="50800" rtlCol="0" anchor="ctr"/>
              <a:lstStyle/>
              <a:p>
                <a:pPr marL="0" lvl="0" indent="0" algn="ctr">
                  <a:lnSpc>
                    <a:spcPts val="2686"/>
                  </a:lnSpc>
                  <a:spcBef>
                    <a:spcPct val="0"/>
                  </a:spcBef>
                </a:pPr>
                <a:endParaRPr/>
              </a:p>
            </p:txBody>
          </p:sp>
        </p:grpSp>
        <p:grpSp>
          <p:nvGrpSpPr>
            <p:cNvPr id="15" name="Group 15"/>
            <p:cNvGrpSpPr/>
            <p:nvPr/>
          </p:nvGrpSpPr>
          <p:grpSpPr>
            <a:xfrm>
              <a:off x="7116114" y="1874177"/>
              <a:ext cx="3558057" cy="7963534"/>
              <a:chOff x="0" y="0"/>
              <a:chExt cx="812800" cy="1819184"/>
            </a:xfrm>
          </p:grpSpPr>
          <p:sp>
            <p:nvSpPr>
              <p:cNvPr id="16" name="Freeform 16"/>
              <p:cNvSpPr/>
              <p:nvPr/>
            </p:nvSpPr>
            <p:spPr>
              <a:xfrm>
                <a:off x="0" y="0"/>
                <a:ext cx="812800" cy="1819184"/>
              </a:xfrm>
              <a:custGeom>
                <a:avLst/>
                <a:gdLst/>
                <a:ahLst/>
                <a:cxnLst/>
                <a:rect l="l" t="t" r="r" b="b"/>
                <a:pathLst>
                  <a:path w="812800" h="1819184">
                    <a:moveTo>
                      <a:pt x="0" y="0"/>
                    </a:moveTo>
                    <a:lnTo>
                      <a:pt x="812800" y="0"/>
                    </a:lnTo>
                    <a:lnTo>
                      <a:pt x="812800" y="1819184"/>
                    </a:lnTo>
                    <a:lnTo>
                      <a:pt x="0" y="1819184"/>
                    </a:lnTo>
                    <a:close/>
                  </a:path>
                </a:pathLst>
              </a:custGeom>
              <a:gradFill rotWithShape="1">
                <a:gsLst>
                  <a:gs pos="0">
                    <a:srgbClr val="905BF4">
                      <a:alpha val="0"/>
                    </a:srgbClr>
                  </a:gs>
                  <a:gs pos="50000">
                    <a:srgbClr val="905BF4">
                      <a:alpha val="9310"/>
                    </a:srgbClr>
                  </a:gs>
                  <a:gs pos="100000">
                    <a:srgbClr val="905BF4">
                      <a:alpha val="24500"/>
                    </a:srgbClr>
                  </a:gs>
                </a:gsLst>
                <a:lin ang="5400000"/>
              </a:gradFill>
            </p:spPr>
          </p:sp>
          <p:sp>
            <p:nvSpPr>
              <p:cNvPr id="17" name="TextBox 17"/>
              <p:cNvSpPr txBox="1"/>
              <p:nvPr/>
            </p:nvSpPr>
            <p:spPr>
              <a:xfrm>
                <a:off x="0" y="0"/>
                <a:ext cx="812800" cy="1819184"/>
              </a:xfrm>
              <a:prstGeom prst="rect">
                <a:avLst/>
              </a:prstGeom>
            </p:spPr>
            <p:txBody>
              <a:bodyPr lIns="50800" tIns="50800" rIns="50800" bIns="50800" rtlCol="0" anchor="ctr"/>
              <a:lstStyle/>
              <a:p>
                <a:pPr marL="0" lvl="0" indent="0" algn="ctr">
                  <a:lnSpc>
                    <a:spcPts val="2686"/>
                  </a:lnSpc>
                  <a:spcBef>
                    <a:spcPct val="0"/>
                  </a:spcBef>
                </a:pPr>
                <a:endParaRPr/>
              </a:p>
            </p:txBody>
          </p:sp>
        </p:grpSp>
        <p:grpSp>
          <p:nvGrpSpPr>
            <p:cNvPr id="18" name="Group 18"/>
            <p:cNvGrpSpPr/>
            <p:nvPr/>
          </p:nvGrpSpPr>
          <p:grpSpPr>
            <a:xfrm>
              <a:off x="14232228" y="1874177"/>
              <a:ext cx="3558057" cy="7963534"/>
              <a:chOff x="0" y="0"/>
              <a:chExt cx="812800" cy="1819184"/>
            </a:xfrm>
          </p:grpSpPr>
          <p:sp>
            <p:nvSpPr>
              <p:cNvPr id="19" name="Freeform 19"/>
              <p:cNvSpPr/>
              <p:nvPr/>
            </p:nvSpPr>
            <p:spPr>
              <a:xfrm>
                <a:off x="0" y="0"/>
                <a:ext cx="812800" cy="1819184"/>
              </a:xfrm>
              <a:custGeom>
                <a:avLst/>
                <a:gdLst/>
                <a:ahLst/>
                <a:cxnLst/>
                <a:rect l="l" t="t" r="r" b="b"/>
                <a:pathLst>
                  <a:path w="812800" h="1819184">
                    <a:moveTo>
                      <a:pt x="0" y="0"/>
                    </a:moveTo>
                    <a:lnTo>
                      <a:pt x="812800" y="0"/>
                    </a:lnTo>
                    <a:lnTo>
                      <a:pt x="812800" y="1819184"/>
                    </a:lnTo>
                    <a:lnTo>
                      <a:pt x="0" y="1819184"/>
                    </a:lnTo>
                    <a:close/>
                  </a:path>
                </a:pathLst>
              </a:custGeom>
              <a:gradFill rotWithShape="1">
                <a:gsLst>
                  <a:gs pos="0">
                    <a:srgbClr val="905BF4">
                      <a:alpha val="0"/>
                    </a:srgbClr>
                  </a:gs>
                  <a:gs pos="50000">
                    <a:srgbClr val="905BF4">
                      <a:alpha val="9310"/>
                    </a:srgbClr>
                  </a:gs>
                  <a:gs pos="100000">
                    <a:srgbClr val="905BF4">
                      <a:alpha val="24500"/>
                    </a:srgbClr>
                  </a:gs>
                </a:gsLst>
                <a:lin ang="5400000"/>
              </a:gradFill>
            </p:spPr>
          </p:sp>
          <p:sp>
            <p:nvSpPr>
              <p:cNvPr id="20" name="TextBox 20"/>
              <p:cNvSpPr txBox="1"/>
              <p:nvPr/>
            </p:nvSpPr>
            <p:spPr>
              <a:xfrm>
                <a:off x="0" y="0"/>
                <a:ext cx="812800" cy="1819184"/>
              </a:xfrm>
              <a:prstGeom prst="rect">
                <a:avLst/>
              </a:prstGeom>
            </p:spPr>
            <p:txBody>
              <a:bodyPr lIns="50800" tIns="50800" rIns="50800" bIns="50800" rtlCol="0" anchor="ctr"/>
              <a:lstStyle/>
              <a:p>
                <a:pPr marL="0" lvl="0" indent="0" algn="ctr">
                  <a:lnSpc>
                    <a:spcPts val="2686"/>
                  </a:lnSpc>
                  <a:spcBef>
                    <a:spcPct val="0"/>
                  </a:spcBef>
                </a:pPr>
                <a:endParaRPr/>
              </a:p>
            </p:txBody>
          </p:sp>
        </p:grpSp>
        <p:grpSp>
          <p:nvGrpSpPr>
            <p:cNvPr id="21" name="Group 21"/>
            <p:cNvGrpSpPr/>
            <p:nvPr/>
          </p:nvGrpSpPr>
          <p:grpSpPr>
            <a:xfrm>
              <a:off x="10674171" y="0"/>
              <a:ext cx="3558057" cy="9837711"/>
              <a:chOff x="0" y="0"/>
              <a:chExt cx="812800" cy="2247320"/>
            </a:xfrm>
          </p:grpSpPr>
          <p:sp>
            <p:nvSpPr>
              <p:cNvPr id="22" name="Freeform 22"/>
              <p:cNvSpPr/>
              <p:nvPr/>
            </p:nvSpPr>
            <p:spPr>
              <a:xfrm>
                <a:off x="0" y="0"/>
                <a:ext cx="812800" cy="2247320"/>
              </a:xfrm>
              <a:custGeom>
                <a:avLst/>
                <a:gdLst/>
                <a:ahLst/>
                <a:cxnLst/>
                <a:rect l="l" t="t" r="r" b="b"/>
                <a:pathLst>
                  <a:path w="812800" h="2247320">
                    <a:moveTo>
                      <a:pt x="0" y="0"/>
                    </a:moveTo>
                    <a:lnTo>
                      <a:pt x="812800" y="0"/>
                    </a:lnTo>
                    <a:lnTo>
                      <a:pt x="812800" y="2247320"/>
                    </a:lnTo>
                    <a:lnTo>
                      <a:pt x="0" y="2247320"/>
                    </a:lnTo>
                    <a:close/>
                  </a:path>
                </a:pathLst>
              </a:custGeom>
              <a:gradFill rotWithShape="1">
                <a:gsLst>
                  <a:gs pos="0">
                    <a:srgbClr val="905BF4">
                      <a:alpha val="0"/>
                    </a:srgbClr>
                  </a:gs>
                  <a:gs pos="50000">
                    <a:srgbClr val="905BF4">
                      <a:alpha val="9310"/>
                    </a:srgbClr>
                  </a:gs>
                  <a:gs pos="100000">
                    <a:srgbClr val="905BF4">
                      <a:alpha val="24500"/>
                    </a:srgbClr>
                  </a:gs>
                </a:gsLst>
                <a:lin ang="5400000"/>
              </a:gradFill>
            </p:spPr>
          </p:sp>
          <p:sp>
            <p:nvSpPr>
              <p:cNvPr id="23" name="TextBox 23"/>
              <p:cNvSpPr txBox="1"/>
              <p:nvPr/>
            </p:nvSpPr>
            <p:spPr>
              <a:xfrm>
                <a:off x="0" y="0"/>
                <a:ext cx="812800" cy="2247320"/>
              </a:xfrm>
              <a:prstGeom prst="rect">
                <a:avLst/>
              </a:prstGeom>
            </p:spPr>
            <p:txBody>
              <a:bodyPr lIns="50800" tIns="50800" rIns="50800" bIns="50800" rtlCol="0" anchor="ctr"/>
              <a:lstStyle/>
              <a:p>
                <a:pPr marL="0" lvl="0" indent="0" algn="ctr">
                  <a:lnSpc>
                    <a:spcPts val="2686"/>
                  </a:lnSpc>
                </a:pPr>
                <a:endParaRPr/>
              </a:p>
            </p:txBody>
          </p:sp>
        </p:grpSp>
      </p:grpSp>
      <p:grpSp>
        <p:nvGrpSpPr>
          <p:cNvPr id="24" name="Group 24"/>
          <p:cNvGrpSpPr/>
          <p:nvPr/>
        </p:nvGrpSpPr>
        <p:grpSpPr>
          <a:xfrm>
            <a:off x="14367036" y="505729"/>
            <a:ext cx="3041054" cy="502851"/>
            <a:chOff x="0" y="0"/>
            <a:chExt cx="2457754" cy="406400"/>
          </a:xfrm>
        </p:grpSpPr>
        <p:sp>
          <p:nvSpPr>
            <p:cNvPr id="25" name="Freeform 25"/>
            <p:cNvSpPr/>
            <p:nvPr/>
          </p:nvSpPr>
          <p:spPr>
            <a:xfrm>
              <a:off x="0" y="0"/>
              <a:ext cx="2457754" cy="406400"/>
            </a:xfrm>
            <a:custGeom>
              <a:avLst/>
              <a:gdLst/>
              <a:ahLst/>
              <a:cxnLst/>
              <a:rect l="l" t="t" r="r" b="b"/>
              <a:pathLst>
                <a:path w="2457754" h="406400">
                  <a:moveTo>
                    <a:pt x="2254554" y="0"/>
                  </a:moveTo>
                  <a:cubicBezTo>
                    <a:pt x="2366778" y="0"/>
                    <a:pt x="2457754" y="90976"/>
                    <a:pt x="2457754" y="203200"/>
                  </a:cubicBezTo>
                  <a:cubicBezTo>
                    <a:pt x="2457754" y="315424"/>
                    <a:pt x="2366778" y="406400"/>
                    <a:pt x="2254554" y="406400"/>
                  </a:cubicBezTo>
                  <a:lnTo>
                    <a:pt x="203200" y="406400"/>
                  </a:lnTo>
                  <a:cubicBezTo>
                    <a:pt x="90976" y="406400"/>
                    <a:pt x="0" y="315424"/>
                    <a:pt x="0" y="203200"/>
                  </a:cubicBezTo>
                  <a:cubicBezTo>
                    <a:pt x="0" y="90976"/>
                    <a:pt x="90976" y="0"/>
                    <a:pt x="203200" y="0"/>
                  </a:cubicBezTo>
                  <a:close/>
                </a:path>
              </a:pathLst>
            </a:custGeom>
            <a:ln w="9525" cap="sq">
              <a:solidFill>
                <a:srgbClr val="0F042D"/>
              </a:solidFill>
              <a:prstDash val="solid"/>
              <a:miter/>
            </a:ln>
          </p:spPr>
        </p:sp>
        <p:sp>
          <p:nvSpPr>
            <p:cNvPr id="26" name="TextBox 26"/>
            <p:cNvSpPr txBox="1"/>
            <p:nvPr/>
          </p:nvSpPr>
          <p:spPr>
            <a:xfrm>
              <a:off x="0" y="0"/>
              <a:ext cx="2457754" cy="406400"/>
            </a:xfrm>
            <a:prstGeom prst="rect">
              <a:avLst/>
            </a:prstGeom>
          </p:spPr>
          <p:txBody>
            <a:bodyPr lIns="50800" tIns="50800" rIns="50800" bIns="50800" rtlCol="0" anchor="ctr"/>
            <a:lstStyle/>
            <a:p>
              <a:pPr marL="0" lvl="0" indent="0" algn="ctr">
                <a:lnSpc>
                  <a:spcPts val="2686"/>
                </a:lnSpc>
              </a:pPr>
              <a:endParaRPr/>
            </a:p>
          </p:txBody>
        </p:sp>
      </p:grpSp>
      <p:grpSp>
        <p:nvGrpSpPr>
          <p:cNvPr id="27" name="Group 27"/>
          <p:cNvGrpSpPr/>
          <p:nvPr/>
        </p:nvGrpSpPr>
        <p:grpSpPr>
          <a:xfrm>
            <a:off x="11500572" y="505729"/>
            <a:ext cx="2732854" cy="502851"/>
            <a:chOff x="0" y="0"/>
            <a:chExt cx="2208669" cy="406400"/>
          </a:xfrm>
        </p:grpSpPr>
        <p:sp>
          <p:nvSpPr>
            <p:cNvPr id="28" name="Freeform 28"/>
            <p:cNvSpPr/>
            <p:nvPr/>
          </p:nvSpPr>
          <p:spPr>
            <a:xfrm>
              <a:off x="0" y="0"/>
              <a:ext cx="2208669" cy="406400"/>
            </a:xfrm>
            <a:custGeom>
              <a:avLst/>
              <a:gdLst/>
              <a:ahLst/>
              <a:cxnLst/>
              <a:rect l="l" t="t" r="r" b="b"/>
              <a:pathLst>
                <a:path w="2208669" h="406400">
                  <a:moveTo>
                    <a:pt x="2005469" y="0"/>
                  </a:moveTo>
                  <a:cubicBezTo>
                    <a:pt x="2117693" y="0"/>
                    <a:pt x="2208669" y="90976"/>
                    <a:pt x="2208669" y="203200"/>
                  </a:cubicBezTo>
                  <a:cubicBezTo>
                    <a:pt x="2208669" y="315424"/>
                    <a:pt x="2117693" y="406400"/>
                    <a:pt x="2005469" y="406400"/>
                  </a:cubicBezTo>
                  <a:lnTo>
                    <a:pt x="203200" y="406400"/>
                  </a:lnTo>
                  <a:cubicBezTo>
                    <a:pt x="90976" y="406400"/>
                    <a:pt x="0" y="315424"/>
                    <a:pt x="0" y="203200"/>
                  </a:cubicBezTo>
                  <a:cubicBezTo>
                    <a:pt x="0" y="90976"/>
                    <a:pt x="90976" y="0"/>
                    <a:pt x="203200" y="0"/>
                  </a:cubicBezTo>
                  <a:close/>
                </a:path>
              </a:pathLst>
            </a:custGeom>
            <a:solidFill>
              <a:srgbClr val="0F042D"/>
            </a:solidFill>
            <a:ln cap="sq">
              <a:noFill/>
              <a:prstDash val="solid"/>
              <a:miter/>
            </a:ln>
          </p:spPr>
        </p:sp>
        <p:sp>
          <p:nvSpPr>
            <p:cNvPr id="29" name="TextBox 29"/>
            <p:cNvSpPr txBox="1"/>
            <p:nvPr/>
          </p:nvSpPr>
          <p:spPr>
            <a:xfrm>
              <a:off x="0" y="0"/>
              <a:ext cx="2208669" cy="406400"/>
            </a:xfrm>
            <a:prstGeom prst="rect">
              <a:avLst/>
            </a:prstGeom>
          </p:spPr>
          <p:txBody>
            <a:bodyPr lIns="50800" tIns="50800" rIns="50800" bIns="50800" rtlCol="0" anchor="ctr"/>
            <a:lstStyle/>
            <a:p>
              <a:pPr marL="0" lvl="0" indent="0" algn="ctr">
                <a:lnSpc>
                  <a:spcPts val="2686"/>
                </a:lnSpc>
              </a:pPr>
              <a:endParaRPr/>
            </a:p>
          </p:txBody>
        </p:sp>
      </p:grpSp>
      <p:grpSp>
        <p:nvGrpSpPr>
          <p:cNvPr id="30" name="Group 30"/>
          <p:cNvGrpSpPr/>
          <p:nvPr/>
        </p:nvGrpSpPr>
        <p:grpSpPr>
          <a:xfrm>
            <a:off x="9070282" y="505729"/>
            <a:ext cx="3625880" cy="502851"/>
            <a:chOff x="0" y="0"/>
            <a:chExt cx="2930405" cy="406400"/>
          </a:xfrm>
        </p:grpSpPr>
        <p:sp>
          <p:nvSpPr>
            <p:cNvPr id="31" name="Freeform 31"/>
            <p:cNvSpPr/>
            <p:nvPr/>
          </p:nvSpPr>
          <p:spPr>
            <a:xfrm>
              <a:off x="0" y="0"/>
              <a:ext cx="2930405" cy="406400"/>
            </a:xfrm>
            <a:custGeom>
              <a:avLst/>
              <a:gdLst/>
              <a:ahLst/>
              <a:cxnLst/>
              <a:rect l="l" t="t" r="r" b="b"/>
              <a:pathLst>
                <a:path w="2930405" h="406400">
                  <a:moveTo>
                    <a:pt x="2727205" y="0"/>
                  </a:moveTo>
                  <a:cubicBezTo>
                    <a:pt x="2839429" y="0"/>
                    <a:pt x="2930405" y="90976"/>
                    <a:pt x="2930405" y="203200"/>
                  </a:cubicBezTo>
                  <a:cubicBezTo>
                    <a:pt x="2930405" y="315424"/>
                    <a:pt x="2839429" y="406400"/>
                    <a:pt x="2727205" y="406400"/>
                  </a:cubicBezTo>
                  <a:lnTo>
                    <a:pt x="203200" y="406400"/>
                  </a:lnTo>
                  <a:cubicBezTo>
                    <a:pt x="90976" y="406400"/>
                    <a:pt x="0" y="315424"/>
                    <a:pt x="0" y="203200"/>
                  </a:cubicBezTo>
                  <a:cubicBezTo>
                    <a:pt x="0" y="90976"/>
                    <a:pt x="90976" y="0"/>
                    <a:pt x="203200" y="0"/>
                  </a:cubicBezTo>
                  <a:close/>
                </a:path>
              </a:pathLst>
            </a:custGeom>
            <a:ln w="9525" cap="sq">
              <a:solidFill>
                <a:srgbClr val="0F042D"/>
              </a:solidFill>
              <a:prstDash val="solid"/>
              <a:miter/>
            </a:ln>
          </p:spPr>
        </p:sp>
        <p:sp>
          <p:nvSpPr>
            <p:cNvPr id="32" name="TextBox 32"/>
            <p:cNvSpPr txBox="1"/>
            <p:nvPr/>
          </p:nvSpPr>
          <p:spPr>
            <a:xfrm>
              <a:off x="0" y="0"/>
              <a:ext cx="2930405" cy="406400"/>
            </a:xfrm>
            <a:prstGeom prst="rect">
              <a:avLst/>
            </a:prstGeom>
          </p:spPr>
          <p:txBody>
            <a:bodyPr lIns="50800" tIns="50800" rIns="50800" bIns="50800" rtlCol="0" anchor="ctr"/>
            <a:lstStyle/>
            <a:p>
              <a:pPr marL="0" lvl="0" indent="0" algn="ctr">
                <a:lnSpc>
                  <a:spcPts val="2686"/>
                </a:lnSpc>
              </a:pPr>
              <a:endParaRPr/>
            </a:p>
          </p:txBody>
        </p:sp>
      </p:grpSp>
      <p:sp>
        <p:nvSpPr>
          <p:cNvPr id="33" name="Freeform 33"/>
          <p:cNvSpPr/>
          <p:nvPr/>
        </p:nvSpPr>
        <p:spPr>
          <a:xfrm>
            <a:off x="1090400" y="559187"/>
            <a:ext cx="422594" cy="364968"/>
          </a:xfrm>
          <a:custGeom>
            <a:avLst/>
            <a:gdLst/>
            <a:ahLst/>
            <a:cxnLst/>
            <a:rect l="l" t="t" r="r" b="b"/>
            <a:pathLst>
              <a:path w="422594" h="364968">
                <a:moveTo>
                  <a:pt x="0" y="0"/>
                </a:moveTo>
                <a:lnTo>
                  <a:pt x="422594" y="0"/>
                </a:lnTo>
                <a:lnTo>
                  <a:pt x="422594" y="364968"/>
                </a:lnTo>
                <a:lnTo>
                  <a:pt x="0" y="36496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4" name="TextBox 34"/>
          <p:cNvSpPr txBox="1"/>
          <p:nvPr/>
        </p:nvSpPr>
        <p:spPr>
          <a:xfrm>
            <a:off x="1746751" y="644579"/>
            <a:ext cx="3737193" cy="247568"/>
          </a:xfrm>
          <a:prstGeom prst="rect">
            <a:avLst/>
          </a:prstGeom>
        </p:spPr>
        <p:txBody>
          <a:bodyPr lIns="0" tIns="0" rIns="0" bIns="0" rtlCol="0" anchor="t">
            <a:spAutoFit/>
          </a:bodyPr>
          <a:lstStyle/>
          <a:p>
            <a:pPr marL="0" lvl="0" indent="0" algn="l">
              <a:lnSpc>
                <a:spcPts val="1934"/>
              </a:lnSpc>
            </a:pPr>
            <a:r>
              <a:rPr lang="en-US" sz="2198" b="1" spc="-98" dirty="0">
                <a:solidFill>
                  <a:srgbClr val="0F042D"/>
                </a:solidFill>
                <a:latin typeface="Open Sauce Medium"/>
                <a:ea typeface="Open Sauce Medium"/>
                <a:cs typeface="Open Sauce Medium"/>
                <a:sym typeface="Open Sauce Medium"/>
              </a:rPr>
              <a:t>Rwi7a</a:t>
            </a:r>
          </a:p>
        </p:txBody>
      </p:sp>
      <p:sp>
        <p:nvSpPr>
          <p:cNvPr id="35" name="TextBox 35"/>
          <p:cNvSpPr txBox="1"/>
          <p:nvPr/>
        </p:nvSpPr>
        <p:spPr>
          <a:xfrm>
            <a:off x="14421703" y="677716"/>
            <a:ext cx="2931719" cy="215975"/>
          </a:xfrm>
          <a:prstGeom prst="rect">
            <a:avLst/>
          </a:prstGeom>
        </p:spPr>
        <p:txBody>
          <a:bodyPr lIns="0" tIns="0" rIns="0" bIns="0" rtlCol="0" anchor="t">
            <a:spAutoFit/>
          </a:bodyPr>
          <a:lstStyle/>
          <a:p>
            <a:pPr marL="0" lvl="0" indent="0" algn="ctr">
              <a:lnSpc>
                <a:spcPts val="1582"/>
              </a:lnSpc>
            </a:pPr>
            <a:r>
              <a:rPr lang="en-US" sz="1798" b="1" spc="-80">
                <a:solidFill>
                  <a:srgbClr val="0F042D"/>
                </a:solidFill>
                <a:latin typeface="Open Sauce Medium"/>
                <a:ea typeface="Open Sauce Medium"/>
                <a:cs typeface="Open Sauce Medium"/>
                <a:sym typeface="Open Sauce Medium"/>
              </a:rPr>
              <a:t>Page 10 of 10</a:t>
            </a:r>
          </a:p>
        </p:txBody>
      </p:sp>
      <p:sp>
        <p:nvSpPr>
          <p:cNvPr id="36" name="TextBox 36"/>
          <p:cNvSpPr txBox="1"/>
          <p:nvPr/>
        </p:nvSpPr>
        <p:spPr>
          <a:xfrm>
            <a:off x="9155547" y="677716"/>
            <a:ext cx="2345025" cy="215975"/>
          </a:xfrm>
          <a:prstGeom prst="rect">
            <a:avLst/>
          </a:prstGeom>
        </p:spPr>
        <p:txBody>
          <a:bodyPr lIns="0" tIns="0" rIns="0" bIns="0" rtlCol="0" anchor="t">
            <a:spAutoFit/>
          </a:bodyPr>
          <a:lstStyle/>
          <a:p>
            <a:pPr marL="0" lvl="0" indent="0" algn="ctr">
              <a:lnSpc>
                <a:spcPts val="1582"/>
              </a:lnSpc>
            </a:pPr>
            <a:r>
              <a:rPr lang="en-US" sz="1798" b="1" spc="-80">
                <a:solidFill>
                  <a:srgbClr val="0F042D"/>
                </a:solidFill>
                <a:latin typeface="Open Sauce Medium"/>
                <a:ea typeface="Open Sauce Medium"/>
                <a:cs typeface="Open Sauce Medium"/>
                <a:sym typeface="Open Sauce Medium"/>
              </a:rPr>
              <a:t>Startup Pitch Deck</a:t>
            </a:r>
          </a:p>
        </p:txBody>
      </p:sp>
      <p:sp>
        <p:nvSpPr>
          <p:cNvPr id="37" name="TextBox 37"/>
          <p:cNvSpPr txBox="1"/>
          <p:nvPr/>
        </p:nvSpPr>
        <p:spPr>
          <a:xfrm>
            <a:off x="11558544" y="677716"/>
            <a:ext cx="2674881" cy="215975"/>
          </a:xfrm>
          <a:prstGeom prst="rect">
            <a:avLst/>
          </a:prstGeom>
        </p:spPr>
        <p:txBody>
          <a:bodyPr lIns="0" tIns="0" rIns="0" bIns="0" rtlCol="0" anchor="t">
            <a:spAutoFit/>
          </a:bodyPr>
          <a:lstStyle/>
          <a:p>
            <a:pPr marL="0" lvl="0" indent="0" algn="ctr">
              <a:lnSpc>
                <a:spcPts val="1582"/>
              </a:lnSpc>
            </a:pPr>
            <a:r>
              <a:rPr lang="en-US" sz="1798" b="1" spc="-80">
                <a:solidFill>
                  <a:srgbClr val="EFEFEF"/>
                </a:solidFill>
                <a:latin typeface="Open Sauce Medium"/>
                <a:ea typeface="Open Sauce Medium"/>
                <a:cs typeface="Open Sauce Medium"/>
                <a:sym typeface="Open Sauce Medium"/>
              </a:rPr>
              <a:t>Perfume Brand</a:t>
            </a:r>
          </a:p>
        </p:txBody>
      </p:sp>
      <p:grpSp>
        <p:nvGrpSpPr>
          <p:cNvPr id="38" name="Group 38"/>
          <p:cNvGrpSpPr/>
          <p:nvPr/>
        </p:nvGrpSpPr>
        <p:grpSpPr>
          <a:xfrm>
            <a:off x="1028700" y="3667381"/>
            <a:ext cx="16230600" cy="4209674"/>
            <a:chOff x="0" y="0"/>
            <a:chExt cx="2190134" cy="568047"/>
          </a:xfrm>
        </p:grpSpPr>
        <p:sp>
          <p:nvSpPr>
            <p:cNvPr id="39" name="Freeform 39"/>
            <p:cNvSpPr/>
            <p:nvPr/>
          </p:nvSpPr>
          <p:spPr>
            <a:xfrm>
              <a:off x="0" y="0"/>
              <a:ext cx="2190134" cy="568047"/>
            </a:xfrm>
            <a:custGeom>
              <a:avLst/>
              <a:gdLst/>
              <a:ahLst/>
              <a:cxnLst/>
              <a:rect l="l" t="t" r="r" b="b"/>
              <a:pathLst>
                <a:path w="2190134" h="568047">
                  <a:moveTo>
                    <a:pt x="17172" y="0"/>
                  </a:moveTo>
                  <a:lnTo>
                    <a:pt x="2172962" y="0"/>
                  </a:lnTo>
                  <a:cubicBezTo>
                    <a:pt x="2182445" y="0"/>
                    <a:pt x="2190134" y="7688"/>
                    <a:pt x="2190134" y="17172"/>
                  </a:cubicBezTo>
                  <a:lnTo>
                    <a:pt x="2190134" y="550875"/>
                  </a:lnTo>
                  <a:cubicBezTo>
                    <a:pt x="2190134" y="560359"/>
                    <a:pt x="2182445" y="568047"/>
                    <a:pt x="2172962" y="568047"/>
                  </a:cubicBezTo>
                  <a:lnTo>
                    <a:pt x="17172" y="568047"/>
                  </a:lnTo>
                  <a:cubicBezTo>
                    <a:pt x="7688" y="568047"/>
                    <a:pt x="0" y="560359"/>
                    <a:pt x="0" y="550875"/>
                  </a:cubicBezTo>
                  <a:lnTo>
                    <a:pt x="0" y="17172"/>
                  </a:lnTo>
                  <a:cubicBezTo>
                    <a:pt x="0" y="7688"/>
                    <a:pt x="7688" y="0"/>
                    <a:pt x="17172" y="0"/>
                  </a:cubicBezTo>
                  <a:close/>
                </a:path>
              </a:pathLst>
            </a:custGeom>
            <a:blipFill>
              <a:blip r:embed="rId4"/>
              <a:stretch>
                <a:fillRect t="-604" b="-604"/>
              </a:stretch>
            </a:blipFill>
            <a:ln w="9525" cap="rnd">
              <a:solidFill>
                <a:srgbClr val="0F042D"/>
              </a:solidFill>
              <a:prstDash val="solid"/>
              <a:round/>
            </a:ln>
          </p:spPr>
        </p:sp>
      </p:grpSp>
      <p:sp>
        <p:nvSpPr>
          <p:cNvPr id="40" name="TextBox 40"/>
          <p:cNvSpPr txBox="1"/>
          <p:nvPr/>
        </p:nvSpPr>
        <p:spPr>
          <a:xfrm>
            <a:off x="1028700" y="1804262"/>
            <a:ext cx="16230600" cy="1302493"/>
          </a:xfrm>
          <a:prstGeom prst="rect">
            <a:avLst/>
          </a:prstGeom>
        </p:spPr>
        <p:txBody>
          <a:bodyPr lIns="0" tIns="0" rIns="0" bIns="0" rtlCol="0" anchor="t">
            <a:spAutoFit/>
          </a:bodyPr>
          <a:lstStyle/>
          <a:p>
            <a:pPr marL="0" lvl="0" indent="0" algn="ctr">
              <a:lnSpc>
                <a:spcPts val="9881"/>
              </a:lnSpc>
            </a:pPr>
            <a:r>
              <a:rPr lang="en-US" sz="9593" b="1" spc="-431">
                <a:solidFill>
                  <a:srgbClr val="0F042D"/>
                </a:solidFill>
                <a:latin typeface="Open Sauce Medium"/>
                <a:ea typeface="Open Sauce Medium"/>
                <a:cs typeface="Open Sauce Medium"/>
                <a:sym typeface="Open Sauce Medium"/>
              </a:rPr>
              <a:t>Connect With Us</a:t>
            </a:r>
          </a:p>
        </p:txBody>
      </p:sp>
      <p:grpSp>
        <p:nvGrpSpPr>
          <p:cNvPr id="41" name="Group 41"/>
          <p:cNvGrpSpPr/>
          <p:nvPr/>
        </p:nvGrpSpPr>
        <p:grpSpPr>
          <a:xfrm>
            <a:off x="2311153" y="8474424"/>
            <a:ext cx="13727394" cy="783876"/>
            <a:chOff x="0" y="0"/>
            <a:chExt cx="3615445" cy="206453"/>
          </a:xfrm>
        </p:grpSpPr>
        <p:sp>
          <p:nvSpPr>
            <p:cNvPr id="42" name="Freeform 42"/>
            <p:cNvSpPr/>
            <p:nvPr/>
          </p:nvSpPr>
          <p:spPr>
            <a:xfrm>
              <a:off x="0" y="0"/>
              <a:ext cx="3615445" cy="206453"/>
            </a:xfrm>
            <a:custGeom>
              <a:avLst/>
              <a:gdLst/>
              <a:ahLst/>
              <a:cxnLst/>
              <a:rect l="l" t="t" r="r" b="b"/>
              <a:pathLst>
                <a:path w="3615445" h="206453">
                  <a:moveTo>
                    <a:pt x="20303" y="0"/>
                  </a:moveTo>
                  <a:lnTo>
                    <a:pt x="3595142" y="0"/>
                  </a:lnTo>
                  <a:cubicBezTo>
                    <a:pt x="3600527" y="0"/>
                    <a:pt x="3605691" y="2139"/>
                    <a:pt x="3609499" y="5947"/>
                  </a:cubicBezTo>
                  <a:cubicBezTo>
                    <a:pt x="3613306" y="9754"/>
                    <a:pt x="3615445" y="14918"/>
                    <a:pt x="3615445" y="20303"/>
                  </a:cubicBezTo>
                  <a:lnTo>
                    <a:pt x="3615445" y="186150"/>
                  </a:lnTo>
                  <a:cubicBezTo>
                    <a:pt x="3615445" y="191535"/>
                    <a:pt x="3613306" y="196699"/>
                    <a:pt x="3609499" y="200506"/>
                  </a:cubicBezTo>
                  <a:cubicBezTo>
                    <a:pt x="3605691" y="204314"/>
                    <a:pt x="3600527" y="206453"/>
                    <a:pt x="3595142" y="206453"/>
                  </a:cubicBezTo>
                  <a:lnTo>
                    <a:pt x="20303" y="206453"/>
                  </a:lnTo>
                  <a:cubicBezTo>
                    <a:pt x="14918" y="206453"/>
                    <a:pt x="9754" y="204314"/>
                    <a:pt x="5947" y="200506"/>
                  </a:cubicBezTo>
                  <a:cubicBezTo>
                    <a:pt x="2139" y="196699"/>
                    <a:pt x="0" y="191535"/>
                    <a:pt x="0" y="186150"/>
                  </a:cubicBezTo>
                  <a:lnTo>
                    <a:pt x="0" y="20303"/>
                  </a:lnTo>
                  <a:cubicBezTo>
                    <a:pt x="0" y="14918"/>
                    <a:pt x="2139" y="9754"/>
                    <a:pt x="5947" y="5947"/>
                  </a:cubicBezTo>
                  <a:cubicBezTo>
                    <a:pt x="9754" y="2139"/>
                    <a:pt x="14918" y="0"/>
                    <a:pt x="20303" y="0"/>
                  </a:cubicBezTo>
                  <a:close/>
                </a:path>
              </a:pathLst>
            </a:custGeom>
            <a:ln w="19050" cap="rnd">
              <a:solidFill>
                <a:srgbClr val="0F042D"/>
              </a:solidFill>
              <a:prstDash val="solid"/>
              <a:round/>
            </a:ln>
          </p:spPr>
        </p:sp>
        <p:sp>
          <p:nvSpPr>
            <p:cNvPr id="43" name="TextBox 43"/>
            <p:cNvSpPr txBox="1"/>
            <p:nvPr/>
          </p:nvSpPr>
          <p:spPr>
            <a:xfrm>
              <a:off x="0" y="0"/>
              <a:ext cx="3615445" cy="206453"/>
            </a:xfrm>
            <a:prstGeom prst="rect">
              <a:avLst/>
            </a:prstGeom>
          </p:spPr>
          <p:txBody>
            <a:bodyPr lIns="50800" tIns="50800" rIns="50800" bIns="50800" rtlCol="0" anchor="ctr"/>
            <a:lstStyle/>
            <a:p>
              <a:pPr marL="0" lvl="0" indent="0" algn="ctr">
                <a:lnSpc>
                  <a:spcPts val="2686"/>
                </a:lnSpc>
              </a:pPr>
              <a:endParaRPr/>
            </a:p>
          </p:txBody>
        </p:sp>
      </p:grpSp>
      <p:sp>
        <p:nvSpPr>
          <p:cNvPr id="44" name="Freeform 44"/>
          <p:cNvSpPr/>
          <p:nvPr/>
        </p:nvSpPr>
        <p:spPr>
          <a:xfrm>
            <a:off x="3240723" y="8698969"/>
            <a:ext cx="355174" cy="355174"/>
          </a:xfrm>
          <a:custGeom>
            <a:avLst/>
            <a:gdLst/>
            <a:ahLst/>
            <a:cxnLst/>
            <a:rect l="l" t="t" r="r" b="b"/>
            <a:pathLst>
              <a:path w="355174" h="355174">
                <a:moveTo>
                  <a:pt x="0" y="0"/>
                </a:moveTo>
                <a:lnTo>
                  <a:pt x="355175" y="0"/>
                </a:lnTo>
                <a:lnTo>
                  <a:pt x="355175" y="355174"/>
                </a:lnTo>
                <a:lnTo>
                  <a:pt x="0" y="35517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45" name="TextBox 45"/>
          <p:cNvSpPr txBox="1"/>
          <p:nvPr/>
        </p:nvSpPr>
        <p:spPr>
          <a:xfrm>
            <a:off x="3811795" y="8704137"/>
            <a:ext cx="2581084" cy="293478"/>
          </a:xfrm>
          <a:prstGeom prst="rect">
            <a:avLst/>
          </a:prstGeom>
        </p:spPr>
        <p:txBody>
          <a:bodyPr lIns="0" tIns="0" rIns="0" bIns="0" rtlCol="0" anchor="t">
            <a:spAutoFit/>
          </a:bodyPr>
          <a:lstStyle/>
          <a:p>
            <a:pPr marL="0" lvl="0" indent="0" algn="just">
              <a:lnSpc>
                <a:spcPts val="2518"/>
              </a:lnSpc>
            </a:pPr>
            <a:r>
              <a:rPr lang="en-US" sz="1798" spc="-71" dirty="0">
                <a:solidFill>
                  <a:srgbClr val="0F042D"/>
                </a:solidFill>
                <a:latin typeface="Open Sauce"/>
                <a:ea typeface="Open Sauce"/>
                <a:cs typeface="Open Sauce"/>
                <a:sym typeface="Open Sauce"/>
              </a:rPr>
              <a:t>+212 </a:t>
            </a:r>
            <a:r>
              <a:rPr lang="en-US" sz="1798" spc="-71" dirty="0" err="1">
                <a:solidFill>
                  <a:srgbClr val="0F042D"/>
                </a:solidFill>
                <a:latin typeface="Open Sauce"/>
                <a:ea typeface="Open Sauce"/>
                <a:cs typeface="Open Sauce"/>
                <a:sym typeface="Open Sauce"/>
              </a:rPr>
              <a:t>Tandiro</a:t>
            </a:r>
            <a:r>
              <a:rPr lang="en-US" sz="1798" spc="-71" dirty="0">
                <a:solidFill>
                  <a:srgbClr val="0F042D"/>
                </a:solidFill>
                <a:latin typeface="Open Sauce"/>
                <a:ea typeface="Open Sauce"/>
                <a:cs typeface="Open Sauce"/>
                <a:sym typeface="Open Sauce"/>
              </a:rPr>
              <a:t> </a:t>
            </a:r>
            <a:r>
              <a:rPr lang="en-US" sz="1798" spc="-71" dirty="0" err="1">
                <a:solidFill>
                  <a:srgbClr val="0F042D"/>
                </a:solidFill>
                <a:latin typeface="Open Sauce"/>
                <a:ea typeface="Open Sauce"/>
                <a:cs typeface="Open Sauce"/>
                <a:sym typeface="Open Sauce"/>
              </a:rPr>
              <a:t>nmra</a:t>
            </a:r>
            <a:r>
              <a:rPr lang="en-US" sz="1798" spc="-71" dirty="0">
                <a:solidFill>
                  <a:srgbClr val="0F042D"/>
                </a:solidFill>
                <a:latin typeface="Open Sauce"/>
                <a:ea typeface="Open Sauce"/>
                <a:cs typeface="Open Sauce"/>
                <a:sym typeface="Open Sauce"/>
              </a:rPr>
              <a:t> lol </a:t>
            </a:r>
          </a:p>
        </p:txBody>
      </p:sp>
      <p:sp>
        <p:nvSpPr>
          <p:cNvPr id="46" name="Freeform 46"/>
          <p:cNvSpPr/>
          <p:nvPr/>
        </p:nvSpPr>
        <p:spPr>
          <a:xfrm>
            <a:off x="6822023" y="8707609"/>
            <a:ext cx="358045" cy="358045"/>
          </a:xfrm>
          <a:custGeom>
            <a:avLst/>
            <a:gdLst/>
            <a:ahLst/>
            <a:cxnLst/>
            <a:rect l="l" t="t" r="r" b="b"/>
            <a:pathLst>
              <a:path w="358045" h="358045">
                <a:moveTo>
                  <a:pt x="0" y="0"/>
                </a:moveTo>
                <a:lnTo>
                  <a:pt x="358045" y="0"/>
                </a:lnTo>
                <a:lnTo>
                  <a:pt x="358045" y="358045"/>
                </a:lnTo>
                <a:lnTo>
                  <a:pt x="0" y="358045"/>
                </a:lnTo>
                <a:lnTo>
                  <a:pt x="0" y="0"/>
                </a:lnTo>
                <a:close/>
              </a:path>
            </a:pathLst>
          </a:custGeom>
          <a:blipFill>
            <a:blip r:embed="rId7">
              <a:extLst>
                <a:ext uri="{96DAC541-7B7A-43D3-8B79-37D633B846F1}">
                  <asvg:svgBlip xmlns:asvg="http://schemas.microsoft.com/office/drawing/2016/SVG/main" r:embed="rId8"/>
                </a:ext>
              </a:extLst>
            </a:blip>
            <a:stretch>
              <a:fillRect/>
            </a:stretch>
          </a:blipFill>
          <a:ln cap="sq">
            <a:noFill/>
            <a:prstDash val="solid"/>
            <a:miter/>
          </a:ln>
        </p:spPr>
      </p:sp>
      <p:sp>
        <p:nvSpPr>
          <p:cNvPr id="47" name="TextBox 47"/>
          <p:cNvSpPr txBox="1"/>
          <p:nvPr/>
        </p:nvSpPr>
        <p:spPr>
          <a:xfrm>
            <a:off x="7365073" y="8729816"/>
            <a:ext cx="4765890" cy="293478"/>
          </a:xfrm>
          <a:prstGeom prst="rect">
            <a:avLst/>
          </a:prstGeom>
        </p:spPr>
        <p:txBody>
          <a:bodyPr wrap="square" lIns="0" tIns="0" rIns="0" bIns="0" rtlCol="0" anchor="t">
            <a:spAutoFit/>
          </a:bodyPr>
          <a:lstStyle/>
          <a:p>
            <a:pPr marL="0" lvl="0" indent="0" algn="just">
              <a:lnSpc>
                <a:spcPts val="2518"/>
              </a:lnSpc>
              <a:spcBef>
                <a:spcPct val="0"/>
              </a:spcBef>
            </a:pPr>
            <a:r>
              <a:rPr lang="en-US" sz="1798" u="none" strike="noStrike" spc="-71" dirty="0">
                <a:solidFill>
                  <a:srgbClr val="0F042D"/>
                </a:solidFill>
                <a:latin typeface="Open Sauce"/>
                <a:ea typeface="Open Sauce"/>
                <a:cs typeface="Open Sauce"/>
                <a:sym typeface="Open Sauce"/>
              </a:rPr>
              <a:t>https://www. rwi7a.pages.dev</a:t>
            </a:r>
          </a:p>
        </p:txBody>
      </p:sp>
      <p:sp>
        <p:nvSpPr>
          <p:cNvPr id="48" name="Freeform 48"/>
          <p:cNvSpPr/>
          <p:nvPr/>
        </p:nvSpPr>
        <p:spPr>
          <a:xfrm>
            <a:off x="12027375" y="8706508"/>
            <a:ext cx="359146" cy="359146"/>
          </a:xfrm>
          <a:custGeom>
            <a:avLst/>
            <a:gdLst/>
            <a:ahLst/>
            <a:cxnLst/>
            <a:rect l="l" t="t" r="r" b="b"/>
            <a:pathLst>
              <a:path w="359146" h="359146">
                <a:moveTo>
                  <a:pt x="0" y="0"/>
                </a:moveTo>
                <a:lnTo>
                  <a:pt x="359146" y="0"/>
                </a:lnTo>
                <a:lnTo>
                  <a:pt x="359146" y="359146"/>
                </a:lnTo>
                <a:lnTo>
                  <a:pt x="0" y="359146"/>
                </a:lnTo>
                <a:lnTo>
                  <a:pt x="0" y="0"/>
                </a:lnTo>
                <a:close/>
              </a:path>
            </a:pathLst>
          </a:custGeom>
          <a:blipFill>
            <a:blip r:embed="rId9">
              <a:extLst>
                <a:ext uri="{96DAC541-7B7A-43D3-8B79-37D633B846F1}">
                  <asvg:svgBlip xmlns:asvg="http://schemas.microsoft.com/office/drawing/2016/SVG/main" r:embed="rId10"/>
                </a:ext>
              </a:extLst>
            </a:blip>
            <a:stretch>
              <a:fillRect/>
            </a:stretch>
          </a:blipFill>
          <a:ln cap="sq">
            <a:noFill/>
            <a:prstDash val="solid"/>
            <a:miter/>
          </a:ln>
        </p:spPr>
      </p:sp>
      <p:sp>
        <p:nvSpPr>
          <p:cNvPr id="49" name="TextBox 49"/>
          <p:cNvSpPr txBox="1"/>
          <p:nvPr/>
        </p:nvSpPr>
        <p:spPr>
          <a:xfrm>
            <a:off x="12601867" y="8713662"/>
            <a:ext cx="3552395" cy="293478"/>
          </a:xfrm>
          <a:prstGeom prst="rect">
            <a:avLst/>
          </a:prstGeom>
        </p:spPr>
        <p:txBody>
          <a:bodyPr lIns="0" tIns="0" rIns="0" bIns="0" rtlCol="0" anchor="t">
            <a:spAutoFit/>
          </a:bodyPr>
          <a:lstStyle/>
          <a:p>
            <a:pPr marL="0" lvl="0" indent="0" algn="just">
              <a:lnSpc>
                <a:spcPts val="2518"/>
              </a:lnSpc>
              <a:spcBef>
                <a:spcPct val="0"/>
              </a:spcBef>
            </a:pPr>
            <a:r>
              <a:rPr lang="en-US" sz="1798" u="none" strike="noStrike" spc="-71" dirty="0">
                <a:solidFill>
                  <a:srgbClr val="0F042D"/>
                </a:solidFill>
                <a:latin typeface="Open Sauce"/>
                <a:ea typeface="Open Sauce"/>
                <a:cs typeface="Open Sauce"/>
                <a:sym typeface="Open Sauce"/>
              </a:rPr>
              <a:t>Charika’s_email</a:t>
            </a:r>
            <a:r>
              <a:rPr lang="en-US" sz="1798" spc="-71" dirty="0">
                <a:solidFill>
                  <a:srgbClr val="0F042D"/>
                </a:solidFill>
                <a:latin typeface="Open Sauce"/>
                <a:ea typeface="Open Sauce"/>
                <a:cs typeface="Open Sauce"/>
                <a:sym typeface="Open Sauce"/>
              </a:rPr>
              <a:t>@domain.com</a:t>
            </a:r>
            <a:endParaRPr lang="en-US" sz="1798" u="none" strike="noStrike" spc="-71" dirty="0">
              <a:solidFill>
                <a:srgbClr val="0F042D"/>
              </a:solidFill>
              <a:latin typeface="Open Sauce"/>
              <a:ea typeface="Open Sauce"/>
              <a:cs typeface="Open Sauce"/>
              <a:sym typeface="Open Sauce"/>
            </a:endParaRPr>
          </a:p>
        </p:txBody>
      </p:sp>
      <p:sp>
        <p:nvSpPr>
          <p:cNvPr id="50" name="AutoShape 50"/>
          <p:cNvSpPr/>
          <p:nvPr/>
        </p:nvSpPr>
        <p:spPr>
          <a:xfrm>
            <a:off x="11282099" y="8625290"/>
            <a:ext cx="0" cy="502531"/>
          </a:xfrm>
          <a:prstGeom prst="line">
            <a:avLst/>
          </a:prstGeom>
          <a:ln w="19050" cap="flat">
            <a:solidFill>
              <a:srgbClr val="0F042D"/>
            </a:solidFill>
            <a:prstDash val="solid"/>
            <a:headEnd type="none" w="sm" len="sm"/>
            <a:tailEnd type="none" w="sm" len="sm"/>
          </a:ln>
        </p:spPr>
      </p:sp>
      <p:sp>
        <p:nvSpPr>
          <p:cNvPr id="51" name="AutoShape 51"/>
          <p:cNvSpPr/>
          <p:nvPr/>
        </p:nvSpPr>
        <p:spPr>
          <a:xfrm>
            <a:off x="6207873" y="8625290"/>
            <a:ext cx="0" cy="502531"/>
          </a:xfrm>
          <a:prstGeom prst="line">
            <a:avLst/>
          </a:prstGeom>
          <a:ln w="19050" cap="flat">
            <a:solidFill>
              <a:srgbClr val="0F042D"/>
            </a:solidFill>
            <a:prstDash val="solid"/>
            <a:headEnd type="none" w="sm" len="sm"/>
            <a:tailEnd type="none" w="sm" len="sm"/>
          </a:ln>
        </p:spPr>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EFEFEF"/>
        </a:solidFill>
        <a:effectLst/>
      </p:bgPr>
    </p:bg>
    <p:spTree>
      <p:nvGrpSpPr>
        <p:cNvPr id="1" name=""/>
        <p:cNvGrpSpPr/>
        <p:nvPr/>
      </p:nvGrpSpPr>
      <p:grpSpPr>
        <a:xfrm>
          <a:off x="0" y="0"/>
          <a:ext cx="0" cy="0"/>
          <a:chOff x="0" y="0"/>
          <a:chExt cx="0" cy="0"/>
        </a:xfrm>
      </p:grpSpPr>
      <p:grpSp>
        <p:nvGrpSpPr>
          <p:cNvPr id="2" name="Group 2"/>
          <p:cNvGrpSpPr/>
          <p:nvPr/>
        </p:nvGrpSpPr>
        <p:grpSpPr>
          <a:xfrm>
            <a:off x="14367036" y="505729"/>
            <a:ext cx="3041054" cy="502851"/>
            <a:chOff x="0" y="0"/>
            <a:chExt cx="2457754" cy="406400"/>
          </a:xfrm>
        </p:grpSpPr>
        <p:sp>
          <p:nvSpPr>
            <p:cNvPr id="3" name="Freeform 3"/>
            <p:cNvSpPr/>
            <p:nvPr/>
          </p:nvSpPr>
          <p:spPr>
            <a:xfrm>
              <a:off x="0" y="0"/>
              <a:ext cx="2457754" cy="406400"/>
            </a:xfrm>
            <a:custGeom>
              <a:avLst/>
              <a:gdLst/>
              <a:ahLst/>
              <a:cxnLst/>
              <a:rect l="l" t="t" r="r" b="b"/>
              <a:pathLst>
                <a:path w="2457754" h="406400">
                  <a:moveTo>
                    <a:pt x="2254554" y="0"/>
                  </a:moveTo>
                  <a:cubicBezTo>
                    <a:pt x="2366778" y="0"/>
                    <a:pt x="2457754" y="90976"/>
                    <a:pt x="2457754" y="203200"/>
                  </a:cubicBezTo>
                  <a:cubicBezTo>
                    <a:pt x="2457754" y="315424"/>
                    <a:pt x="2366778" y="406400"/>
                    <a:pt x="2254554" y="406400"/>
                  </a:cubicBezTo>
                  <a:lnTo>
                    <a:pt x="203200" y="406400"/>
                  </a:lnTo>
                  <a:cubicBezTo>
                    <a:pt x="90976" y="406400"/>
                    <a:pt x="0" y="315424"/>
                    <a:pt x="0" y="203200"/>
                  </a:cubicBezTo>
                  <a:cubicBezTo>
                    <a:pt x="0" y="90976"/>
                    <a:pt x="90976" y="0"/>
                    <a:pt x="203200" y="0"/>
                  </a:cubicBezTo>
                  <a:close/>
                </a:path>
              </a:pathLst>
            </a:custGeom>
            <a:ln w="9525" cap="sq">
              <a:solidFill>
                <a:srgbClr val="0F042D"/>
              </a:solidFill>
              <a:prstDash val="solid"/>
              <a:miter/>
            </a:ln>
          </p:spPr>
        </p:sp>
        <p:sp>
          <p:nvSpPr>
            <p:cNvPr id="4" name="TextBox 4"/>
            <p:cNvSpPr txBox="1"/>
            <p:nvPr/>
          </p:nvSpPr>
          <p:spPr>
            <a:xfrm>
              <a:off x="0" y="0"/>
              <a:ext cx="2457754" cy="406400"/>
            </a:xfrm>
            <a:prstGeom prst="rect">
              <a:avLst/>
            </a:prstGeom>
          </p:spPr>
          <p:txBody>
            <a:bodyPr lIns="50800" tIns="50800" rIns="50800" bIns="50800" rtlCol="0" anchor="ctr"/>
            <a:lstStyle/>
            <a:p>
              <a:pPr marL="0" lvl="0" indent="0" algn="ctr">
                <a:lnSpc>
                  <a:spcPts val="2686"/>
                </a:lnSpc>
              </a:pPr>
              <a:endParaRPr/>
            </a:p>
          </p:txBody>
        </p:sp>
      </p:grpSp>
      <p:grpSp>
        <p:nvGrpSpPr>
          <p:cNvPr id="5" name="Group 5"/>
          <p:cNvGrpSpPr/>
          <p:nvPr/>
        </p:nvGrpSpPr>
        <p:grpSpPr>
          <a:xfrm>
            <a:off x="9953770" y="505729"/>
            <a:ext cx="4279219" cy="502851"/>
            <a:chOff x="0" y="0"/>
            <a:chExt cx="3458428" cy="406400"/>
          </a:xfrm>
        </p:grpSpPr>
        <p:sp>
          <p:nvSpPr>
            <p:cNvPr id="6" name="Freeform 6"/>
            <p:cNvSpPr/>
            <p:nvPr/>
          </p:nvSpPr>
          <p:spPr>
            <a:xfrm>
              <a:off x="0" y="0"/>
              <a:ext cx="3458428" cy="406400"/>
            </a:xfrm>
            <a:custGeom>
              <a:avLst/>
              <a:gdLst/>
              <a:ahLst/>
              <a:cxnLst/>
              <a:rect l="l" t="t" r="r" b="b"/>
              <a:pathLst>
                <a:path w="3458428" h="406400">
                  <a:moveTo>
                    <a:pt x="3255228" y="0"/>
                  </a:moveTo>
                  <a:cubicBezTo>
                    <a:pt x="3367453" y="0"/>
                    <a:pt x="3458428" y="90976"/>
                    <a:pt x="3458428" y="203200"/>
                  </a:cubicBezTo>
                  <a:cubicBezTo>
                    <a:pt x="3458428" y="315424"/>
                    <a:pt x="3367453" y="406400"/>
                    <a:pt x="3255228" y="406400"/>
                  </a:cubicBezTo>
                  <a:lnTo>
                    <a:pt x="203200" y="406400"/>
                  </a:lnTo>
                  <a:cubicBezTo>
                    <a:pt x="90976" y="406400"/>
                    <a:pt x="0" y="315424"/>
                    <a:pt x="0" y="203200"/>
                  </a:cubicBezTo>
                  <a:cubicBezTo>
                    <a:pt x="0" y="90976"/>
                    <a:pt x="90976" y="0"/>
                    <a:pt x="203200" y="0"/>
                  </a:cubicBezTo>
                  <a:close/>
                </a:path>
              </a:pathLst>
            </a:custGeom>
            <a:solidFill>
              <a:srgbClr val="0F042D"/>
            </a:solidFill>
            <a:ln cap="sq">
              <a:noFill/>
              <a:prstDash val="solid"/>
              <a:miter/>
            </a:ln>
          </p:spPr>
        </p:sp>
        <p:sp>
          <p:nvSpPr>
            <p:cNvPr id="7" name="TextBox 7"/>
            <p:cNvSpPr txBox="1"/>
            <p:nvPr/>
          </p:nvSpPr>
          <p:spPr>
            <a:xfrm>
              <a:off x="0" y="0"/>
              <a:ext cx="3458428" cy="406400"/>
            </a:xfrm>
            <a:prstGeom prst="rect">
              <a:avLst/>
            </a:prstGeom>
          </p:spPr>
          <p:txBody>
            <a:bodyPr lIns="50800" tIns="50800" rIns="50800" bIns="50800" rtlCol="0" anchor="ctr"/>
            <a:lstStyle/>
            <a:p>
              <a:pPr marL="0" lvl="0" indent="0" algn="ctr">
                <a:lnSpc>
                  <a:spcPts val="2686"/>
                </a:lnSpc>
              </a:pPr>
              <a:endParaRPr/>
            </a:p>
          </p:txBody>
        </p:sp>
      </p:grpSp>
      <p:grpSp>
        <p:nvGrpSpPr>
          <p:cNvPr id="8" name="Group 8"/>
          <p:cNvGrpSpPr/>
          <p:nvPr/>
        </p:nvGrpSpPr>
        <p:grpSpPr>
          <a:xfrm>
            <a:off x="7087567" y="505729"/>
            <a:ext cx="2732854" cy="502851"/>
            <a:chOff x="0" y="0"/>
            <a:chExt cx="2208669" cy="406400"/>
          </a:xfrm>
        </p:grpSpPr>
        <p:sp>
          <p:nvSpPr>
            <p:cNvPr id="9" name="Freeform 9"/>
            <p:cNvSpPr/>
            <p:nvPr/>
          </p:nvSpPr>
          <p:spPr>
            <a:xfrm>
              <a:off x="0" y="0"/>
              <a:ext cx="2208669" cy="406400"/>
            </a:xfrm>
            <a:custGeom>
              <a:avLst/>
              <a:gdLst/>
              <a:ahLst/>
              <a:cxnLst/>
              <a:rect l="l" t="t" r="r" b="b"/>
              <a:pathLst>
                <a:path w="2208669" h="406400">
                  <a:moveTo>
                    <a:pt x="2005469" y="0"/>
                  </a:moveTo>
                  <a:cubicBezTo>
                    <a:pt x="2117693" y="0"/>
                    <a:pt x="2208669" y="90976"/>
                    <a:pt x="2208669" y="203200"/>
                  </a:cubicBezTo>
                  <a:cubicBezTo>
                    <a:pt x="2208669" y="315424"/>
                    <a:pt x="2117693" y="406400"/>
                    <a:pt x="2005469" y="406400"/>
                  </a:cubicBezTo>
                  <a:lnTo>
                    <a:pt x="203200" y="406400"/>
                  </a:lnTo>
                  <a:cubicBezTo>
                    <a:pt x="90976" y="406400"/>
                    <a:pt x="0" y="315424"/>
                    <a:pt x="0" y="203200"/>
                  </a:cubicBezTo>
                  <a:cubicBezTo>
                    <a:pt x="0" y="90976"/>
                    <a:pt x="90976" y="0"/>
                    <a:pt x="203200" y="0"/>
                  </a:cubicBezTo>
                  <a:close/>
                </a:path>
              </a:pathLst>
            </a:custGeom>
            <a:solidFill>
              <a:srgbClr val="0F042D"/>
            </a:solidFill>
            <a:ln cap="sq">
              <a:noFill/>
              <a:prstDash val="solid"/>
              <a:miter/>
            </a:ln>
          </p:spPr>
        </p:sp>
        <p:sp>
          <p:nvSpPr>
            <p:cNvPr id="10" name="TextBox 10"/>
            <p:cNvSpPr txBox="1"/>
            <p:nvPr/>
          </p:nvSpPr>
          <p:spPr>
            <a:xfrm>
              <a:off x="0" y="0"/>
              <a:ext cx="2208669" cy="406400"/>
            </a:xfrm>
            <a:prstGeom prst="rect">
              <a:avLst/>
            </a:prstGeom>
          </p:spPr>
          <p:txBody>
            <a:bodyPr lIns="50800" tIns="50800" rIns="50800" bIns="50800" rtlCol="0" anchor="ctr"/>
            <a:lstStyle/>
            <a:p>
              <a:pPr marL="0" lvl="0" indent="0" algn="ctr">
                <a:lnSpc>
                  <a:spcPts val="2686"/>
                </a:lnSpc>
              </a:pPr>
              <a:endParaRPr/>
            </a:p>
          </p:txBody>
        </p:sp>
      </p:grpSp>
      <p:grpSp>
        <p:nvGrpSpPr>
          <p:cNvPr id="11" name="Group 11"/>
          <p:cNvGrpSpPr/>
          <p:nvPr/>
        </p:nvGrpSpPr>
        <p:grpSpPr>
          <a:xfrm>
            <a:off x="4657277" y="505729"/>
            <a:ext cx="3625880" cy="502851"/>
            <a:chOff x="0" y="0"/>
            <a:chExt cx="2930405" cy="406400"/>
          </a:xfrm>
        </p:grpSpPr>
        <p:sp>
          <p:nvSpPr>
            <p:cNvPr id="12" name="Freeform 12"/>
            <p:cNvSpPr/>
            <p:nvPr/>
          </p:nvSpPr>
          <p:spPr>
            <a:xfrm>
              <a:off x="0" y="0"/>
              <a:ext cx="2930405" cy="406400"/>
            </a:xfrm>
            <a:custGeom>
              <a:avLst/>
              <a:gdLst/>
              <a:ahLst/>
              <a:cxnLst/>
              <a:rect l="l" t="t" r="r" b="b"/>
              <a:pathLst>
                <a:path w="2930405" h="406400">
                  <a:moveTo>
                    <a:pt x="2727205" y="0"/>
                  </a:moveTo>
                  <a:cubicBezTo>
                    <a:pt x="2839429" y="0"/>
                    <a:pt x="2930405" y="90976"/>
                    <a:pt x="2930405" y="203200"/>
                  </a:cubicBezTo>
                  <a:cubicBezTo>
                    <a:pt x="2930405" y="315424"/>
                    <a:pt x="2839429" y="406400"/>
                    <a:pt x="2727205" y="406400"/>
                  </a:cubicBezTo>
                  <a:lnTo>
                    <a:pt x="203200" y="406400"/>
                  </a:lnTo>
                  <a:cubicBezTo>
                    <a:pt x="90976" y="406400"/>
                    <a:pt x="0" y="315424"/>
                    <a:pt x="0" y="203200"/>
                  </a:cubicBezTo>
                  <a:cubicBezTo>
                    <a:pt x="0" y="90976"/>
                    <a:pt x="90976" y="0"/>
                    <a:pt x="203200" y="0"/>
                  </a:cubicBezTo>
                  <a:close/>
                </a:path>
              </a:pathLst>
            </a:custGeom>
            <a:ln w="9525" cap="sq">
              <a:solidFill>
                <a:srgbClr val="0F042D"/>
              </a:solidFill>
              <a:prstDash val="solid"/>
              <a:miter/>
            </a:ln>
          </p:spPr>
        </p:sp>
        <p:sp>
          <p:nvSpPr>
            <p:cNvPr id="13" name="TextBox 13"/>
            <p:cNvSpPr txBox="1"/>
            <p:nvPr/>
          </p:nvSpPr>
          <p:spPr>
            <a:xfrm>
              <a:off x="0" y="0"/>
              <a:ext cx="2930405" cy="406400"/>
            </a:xfrm>
            <a:prstGeom prst="rect">
              <a:avLst/>
            </a:prstGeom>
          </p:spPr>
          <p:txBody>
            <a:bodyPr lIns="50800" tIns="50800" rIns="50800" bIns="50800" rtlCol="0" anchor="ctr"/>
            <a:lstStyle/>
            <a:p>
              <a:pPr marL="0" lvl="0" indent="0" algn="ctr">
                <a:lnSpc>
                  <a:spcPts val="2686"/>
                </a:lnSpc>
              </a:pPr>
              <a:endParaRPr/>
            </a:p>
          </p:txBody>
        </p:sp>
      </p:grpSp>
      <p:sp>
        <p:nvSpPr>
          <p:cNvPr id="14" name="Freeform 14"/>
          <p:cNvSpPr/>
          <p:nvPr/>
        </p:nvSpPr>
        <p:spPr>
          <a:xfrm>
            <a:off x="1090400" y="559187"/>
            <a:ext cx="422594" cy="364968"/>
          </a:xfrm>
          <a:custGeom>
            <a:avLst/>
            <a:gdLst/>
            <a:ahLst/>
            <a:cxnLst/>
            <a:rect l="l" t="t" r="r" b="b"/>
            <a:pathLst>
              <a:path w="422594" h="364968">
                <a:moveTo>
                  <a:pt x="0" y="0"/>
                </a:moveTo>
                <a:lnTo>
                  <a:pt x="422594" y="0"/>
                </a:lnTo>
                <a:lnTo>
                  <a:pt x="422594" y="364968"/>
                </a:lnTo>
                <a:lnTo>
                  <a:pt x="0" y="36496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5" name="TextBox 15"/>
          <p:cNvSpPr txBox="1"/>
          <p:nvPr/>
        </p:nvSpPr>
        <p:spPr>
          <a:xfrm>
            <a:off x="1746751" y="644579"/>
            <a:ext cx="3737193" cy="234725"/>
          </a:xfrm>
          <a:prstGeom prst="rect">
            <a:avLst/>
          </a:prstGeom>
        </p:spPr>
        <p:txBody>
          <a:bodyPr lIns="0" tIns="0" rIns="0" bIns="0" rtlCol="0" anchor="t">
            <a:spAutoFit/>
          </a:bodyPr>
          <a:lstStyle/>
          <a:p>
            <a:pPr marL="0" lvl="0" indent="0" algn="l">
              <a:lnSpc>
                <a:spcPts val="1782"/>
              </a:lnSpc>
            </a:pPr>
            <a:r>
              <a:rPr lang="en-US" sz="2025" b="1" spc="-91">
                <a:solidFill>
                  <a:srgbClr val="0F042D"/>
                </a:solidFill>
                <a:latin typeface="Open Sauce Medium"/>
                <a:ea typeface="Open Sauce Medium"/>
                <a:cs typeface="Open Sauce Medium"/>
                <a:sym typeface="Open Sauce Medium"/>
              </a:rPr>
              <a:t>Fragrance Co.</a:t>
            </a:r>
          </a:p>
        </p:txBody>
      </p:sp>
      <p:sp>
        <p:nvSpPr>
          <p:cNvPr id="16" name="TextBox 16"/>
          <p:cNvSpPr txBox="1"/>
          <p:nvPr/>
        </p:nvSpPr>
        <p:spPr>
          <a:xfrm>
            <a:off x="14421703" y="668191"/>
            <a:ext cx="2931719" cy="200707"/>
          </a:xfrm>
          <a:prstGeom prst="rect">
            <a:avLst/>
          </a:prstGeom>
        </p:spPr>
        <p:txBody>
          <a:bodyPr lIns="0" tIns="0" rIns="0" bIns="0" rtlCol="0" anchor="t">
            <a:spAutoFit/>
          </a:bodyPr>
          <a:lstStyle/>
          <a:p>
            <a:pPr marL="0" lvl="0" indent="0" algn="ctr">
              <a:lnSpc>
                <a:spcPts val="1458"/>
              </a:lnSpc>
            </a:pPr>
            <a:r>
              <a:rPr lang="en-US" sz="1657" b="1" spc="-74">
                <a:solidFill>
                  <a:srgbClr val="0F042D"/>
                </a:solidFill>
                <a:latin typeface="Open Sauce Medium"/>
                <a:ea typeface="Open Sauce Medium"/>
                <a:cs typeface="Open Sauce Medium"/>
                <a:sym typeface="Open Sauce Medium"/>
              </a:rPr>
              <a:t>Page 2 of 10</a:t>
            </a:r>
          </a:p>
        </p:txBody>
      </p:sp>
      <p:sp>
        <p:nvSpPr>
          <p:cNvPr id="17" name="TextBox 17"/>
          <p:cNvSpPr txBox="1"/>
          <p:nvPr/>
        </p:nvSpPr>
        <p:spPr>
          <a:xfrm>
            <a:off x="4742541" y="668191"/>
            <a:ext cx="2345025" cy="200707"/>
          </a:xfrm>
          <a:prstGeom prst="rect">
            <a:avLst/>
          </a:prstGeom>
        </p:spPr>
        <p:txBody>
          <a:bodyPr lIns="0" tIns="0" rIns="0" bIns="0" rtlCol="0" anchor="t">
            <a:spAutoFit/>
          </a:bodyPr>
          <a:lstStyle/>
          <a:p>
            <a:pPr marL="0" lvl="0" indent="0" algn="ctr">
              <a:lnSpc>
                <a:spcPts val="1458"/>
              </a:lnSpc>
            </a:pPr>
            <a:r>
              <a:rPr lang="en-US" sz="1657" b="1" spc="-74">
                <a:solidFill>
                  <a:srgbClr val="0F042D"/>
                </a:solidFill>
                <a:latin typeface="Open Sauce Medium"/>
                <a:ea typeface="Open Sauce Medium"/>
                <a:cs typeface="Open Sauce Medium"/>
                <a:sym typeface="Open Sauce Medium"/>
              </a:rPr>
              <a:t>Startup Pitch Deck</a:t>
            </a:r>
          </a:p>
        </p:txBody>
      </p:sp>
      <p:sp>
        <p:nvSpPr>
          <p:cNvPr id="18" name="TextBox 18"/>
          <p:cNvSpPr txBox="1"/>
          <p:nvPr/>
        </p:nvSpPr>
        <p:spPr>
          <a:xfrm>
            <a:off x="9953770" y="668191"/>
            <a:ext cx="4279219" cy="200707"/>
          </a:xfrm>
          <a:prstGeom prst="rect">
            <a:avLst/>
          </a:prstGeom>
        </p:spPr>
        <p:txBody>
          <a:bodyPr lIns="0" tIns="0" rIns="0" bIns="0" rtlCol="0" anchor="t">
            <a:spAutoFit/>
          </a:bodyPr>
          <a:lstStyle/>
          <a:p>
            <a:pPr marL="0" lvl="0" indent="0" algn="ctr">
              <a:lnSpc>
                <a:spcPts val="1458"/>
              </a:lnSpc>
            </a:pPr>
            <a:r>
              <a:rPr lang="en-US" sz="1657" b="1" spc="-74" dirty="0">
                <a:solidFill>
                  <a:srgbClr val="EFEFEF"/>
                </a:solidFill>
                <a:latin typeface="Open Sauce Medium"/>
                <a:ea typeface="Open Sauce Medium"/>
                <a:cs typeface="Open Sauce Medium"/>
                <a:sym typeface="Open Sauce Medium"/>
              </a:rPr>
              <a:t>Presented by: </a:t>
            </a:r>
            <a:r>
              <a:rPr lang="en-US" sz="1657" b="1" spc="-74" dirty="0" err="1">
                <a:solidFill>
                  <a:srgbClr val="EFEFEF"/>
                </a:solidFill>
                <a:latin typeface="Open Sauce Medium"/>
                <a:ea typeface="Open Sauce Medium"/>
                <a:cs typeface="Open Sauce Medium"/>
                <a:sym typeface="Open Sauce Medium"/>
              </a:rPr>
              <a:t>Chakir</a:t>
            </a:r>
            <a:endParaRPr lang="en-US" sz="1657" b="1" spc="-74" dirty="0">
              <a:solidFill>
                <a:srgbClr val="EFEFEF"/>
              </a:solidFill>
              <a:latin typeface="Open Sauce Medium"/>
              <a:ea typeface="Open Sauce Medium"/>
              <a:cs typeface="Open Sauce Medium"/>
              <a:sym typeface="Open Sauce Medium"/>
            </a:endParaRPr>
          </a:p>
        </p:txBody>
      </p:sp>
      <p:sp>
        <p:nvSpPr>
          <p:cNvPr id="19" name="TextBox 19"/>
          <p:cNvSpPr txBox="1"/>
          <p:nvPr/>
        </p:nvSpPr>
        <p:spPr>
          <a:xfrm>
            <a:off x="7145539" y="668191"/>
            <a:ext cx="2674881" cy="200707"/>
          </a:xfrm>
          <a:prstGeom prst="rect">
            <a:avLst/>
          </a:prstGeom>
        </p:spPr>
        <p:txBody>
          <a:bodyPr lIns="0" tIns="0" rIns="0" bIns="0" rtlCol="0" anchor="t">
            <a:spAutoFit/>
          </a:bodyPr>
          <a:lstStyle/>
          <a:p>
            <a:pPr marL="0" lvl="0" indent="0" algn="ctr">
              <a:lnSpc>
                <a:spcPts val="1458"/>
              </a:lnSpc>
            </a:pPr>
            <a:r>
              <a:rPr lang="en-US" sz="1657" b="1" spc="-74">
                <a:solidFill>
                  <a:srgbClr val="EFEFEF"/>
                </a:solidFill>
                <a:latin typeface="Open Sauce Medium"/>
                <a:ea typeface="Open Sauce Medium"/>
                <a:cs typeface="Open Sauce Medium"/>
                <a:sym typeface="Open Sauce Medium"/>
              </a:rPr>
              <a:t>The Problem &amp; Market Gap</a:t>
            </a:r>
          </a:p>
        </p:txBody>
      </p:sp>
      <p:grpSp>
        <p:nvGrpSpPr>
          <p:cNvPr id="20" name="Group 20"/>
          <p:cNvGrpSpPr/>
          <p:nvPr/>
        </p:nvGrpSpPr>
        <p:grpSpPr>
          <a:xfrm>
            <a:off x="-193450" y="3108806"/>
            <a:ext cx="18674901" cy="7378284"/>
            <a:chOff x="0" y="0"/>
            <a:chExt cx="24899868" cy="9837711"/>
          </a:xfrm>
        </p:grpSpPr>
        <p:grpSp>
          <p:nvGrpSpPr>
            <p:cNvPr id="21" name="Group 21"/>
            <p:cNvGrpSpPr/>
            <p:nvPr/>
          </p:nvGrpSpPr>
          <p:grpSpPr>
            <a:xfrm>
              <a:off x="0" y="4427815"/>
              <a:ext cx="3558057" cy="5409897"/>
              <a:chOff x="0" y="0"/>
              <a:chExt cx="812800" cy="1235833"/>
            </a:xfrm>
          </p:grpSpPr>
          <p:sp>
            <p:nvSpPr>
              <p:cNvPr id="22" name="Freeform 22"/>
              <p:cNvSpPr/>
              <p:nvPr/>
            </p:nvSpPr>
            <p:spPr>
              <a:xfrm>
                <a:off x="0" y="0"/>
                <a:ext cx="812800" cy="1235833"/>
              </a:xfrm>
              <a:custGeom>
                <a:avLst/>
                <a:gdLst/>
                <a:ahLst/>
                <a:cxnLst/>
                <a:rect l="l" t="t" r="r" b="b"/>
                <a:pathLst>
                  <a:path w="812800" h="1235833">
                    <a:moveTo>
                      <a:pt x="0" y="0"/>
                    </a:moveTo>
                    <a:lnTo>
                      <a:pt x="812800" y="0"/>
                    </a:lnTo>
                    <a:lnTo>
                      <a:pt x="812800" y="1235833"/>
                    </a:lnTo>
                    <a:lnTo>
                      <a:pt x="0" y="1235833"/>
                    </a:lnTo>
                    <a:close/>
                  </a:path>
                </a:pathLst>
              </a:custGeom>
              <a:gradFill rotWithShape="1">
                <a:gsLst>
                  <a:gs pos="0">
                    <a:srgbClr val="905BF4">
                      <a:alpha val="0"/>
                    </a:srgbClr>
                  </a:gs>
                  <a:gs pos="50000">
                    <a:srgbClr val="905BF4">
                      <a:alpha val="9310"/>
                    </a:srgbClr>
                  </a:gs>
                  <a:gs pos="100000">
                    <a:srgbClr val="905BF4">
                      <a:alpha val="24500"/>
                    </a:srgbClr>
                  </a:gs>
                </a:gsLst>
                <a:lin ang="5400000"/>
              </a:gradFill>
            </p:spPr>
          </p:sp>
          <p:sp>
            <p:nvSpPr>
              <p:cNvPr id="23" name="TextBox 23"/>
              <p:cNvSpPr txBox="1"/>
              <p:nvPr/>
            </p:nvSpPr>
            <p:spPr>
              <a:xfrm>
                <a:off x="0" y="0"/>
                <a:ext cx="812800" cy="1235833"/>
              </a:xfrm>
              <a:prstGeom prst="rect">
                <a:avLst/>
              </a:prstGeom>
            </p:spPr>
            <p:txBody>
              <a:bodyPr lIns="50800" tIns="50800" rIns="50800" bIns="50800" rtlCol="0" anchor="ctr"/>
              <a:lstStyle/>
              <a:p>
                <a:pPr marL="0" lvl="0" indent="0" algn="ctr">
                  <a:lnSpc>
                    <a:spcPts val="2686"/>
                  </a:lnSpc>
                  <a:spcBef>
                    <a:spcPct val="0"/>
                  </a:spcBef>
                </a:pPr>
                <a:endParaRPr/>
              </a:p>
            </p:txBody>
          </p:sp>
        </p:grpSp>
        <p:grpSp>
          <p:nvGrpSpPr>
            <p:cNvPr id="24" name="Group 24"/>
            <p:cNvGrpSpPr/>
            <p:nvPr/>
          </p:nvGrpSpPr>
          <p:grpSpPr>
            <a:xfrm>
              <a:off x="21341811" y="4427815"/>
              <a:ext cx="3558057" cy="5409897"/>
              <a:chOff x="0" y="0"/>
              <a:chExt cx="812800" cy="1235833"/>
            </a:xfrm>
          </p:grpSpPr>
          <p:sp>
            <p:nvSpPr>
              <p:cNvPr id="25" name="Freeform 25"/>
              <p:cNvSpPr/>
              <p:nvPr/>
            </p:nvSpPr>
            <p:spPr>
              <a:xfrm>
                <a:off x="0" y="0"/>
                <a:ext cx="812800" cy="1235833"/>
              </a:xfrm>
              <a:custGeom>
                <a:avLst/>
                <a:gdLst/>
                <a:ahLst/>
                <a:cxnLst/>
                <a:rect l="l" t="t" r="r" b="b"/>
                <a:pathLst>
                  <a:path w="812800" h="1235833">
                    <a:moveTo>
                      <a:pt x="0" y="0"/>
                    </a:moveTo>
                    <a:lnTo>
                      <a:pt x="812800" y="0"/>
                    </a:lnTo>
                    <a:lnTo>
                      <a:pt x="812800" y="1235833"/>
                    </a:lnTo>
                    <a:lnTo>
                      <a:pt x="0" y="1235833"/>
                    </a:lnTo>
                    <a:close/>
                  </a:path>
                </a:pathLst>
              </a:custGeom>
              <a:gradFill rotWithShape="1">
                <a:gsLst>
                  <a:gs pos="0">
                    <a:srgbClr val="905BF4">
                      <a:alpha val="0"/>
                    </a:srgbClr>
                  </a:gs>
                  <a:gs pos="50000">
                    <a:srgbClr val="905BF4">
                      <a:alpha val="9310"/>
                    </a:srgbClr>
                  </a:gs>
                  <a:gs pos="100000">
                    <a:srgbClr val="905BF4">
                      <a:alpha val="24500"/>
                    </a:srgbClr>
                  </a:gs>
                </a:gsLst>
                <a:lin ang="5400000"/>
              </a:gradFill>
            </p:spPr>
          </p:sp>
          <p:sp>
            <p:nvSpPr>
              <p:cNvPr id="26" name="TextBox 26"/>
              <p:cNvSpPr txBox="1"/>
              <p:nvPr/>
            </p:nvSpPr>
            <p:spPr>
              <a:xfrm>
                <a:off x="0" y="0"/>
                <a:ext cx="812800" cy="1235833"/>
              </a:xfrm>
              <a:prstGeom prst="rect">
                <a:avLst/>
              </a:prstGeom>
            </p:spPr>
            <p:txBody>
              <a:bodyPr lIns="50800" tIns="50800" rIns="50800" bIns="50800" rtlCol="0" anchor="ctr"/>
              <a:lstStyle/>
              <a:p>
                <a:pPr marL="0" lvl="0" indent="0" algn="ctr">
                  <a:lnSpc>
                    <a:spcPts val="2686"/>
                  </a:lnSpc>
                  <a:spcBef>
                    <a:spcPct val="0"/>
                  </a:spcBef>
                </a:pPr>
                <a:endParaRPr/>
              </a:p>
            </p:txBody>
          </p:sp>
        </p:grpSp>
        <p:grpSp>
          <p:nvGrpSpPr>
            <p:cNvPr id="27" name="Group 27"/>
            <p:cNvGrpSpPr/>
            <p:nvPr/>
          </p:nvGrpSpPr>
          <p:grpSpPr>
            <a:xfrm>
              <a:off x="3558057" y="3198827"/>
              <a:ext cx="3558057" cy="6638885"/>
              <a:chOff x="0" y="0"/>
              <a:chExt cx="812800" cy="1516582"/>
            </a:xfrm>
          </p:grpSpPr>
          <p:sp>
            <p:nvSpPr>
              <p:cNvPr id="28" name="Freeform 28"/>
              <p:cNvSpPr/>
              <p:nvPr/>
            </p:nvSpPr>
            <p:spPr>
              <a:xfrm>
                <a:off x="0" y="0"/>
                <a:ext cx="812800" cy="1516582"/>
              </a:xfrm>
              <a:custGeom>
                <a:avLst/>
                <a:gdLst/>
                <a:ahLst/>
                <a:cxnLst/>
                <a:rect l="l" t="t" r="r" b="b"/>
                <a:pathLst>
                  <a:path w="812800" h="1516582">
                    <a:moveTo>
                      <a:pt x="0" y="0"/>
                    </a:moveTo>
                    <a:lnTo>
                      <a:pt x="812800" y="0"/>
                    </a:lnTo>
                    <a:lnTo>
                      <a:pt x="812800" y="1516582"/>
                    </a:lnTo>
                    <a:lnTo>
                      <a:pt x="0" y="1516582"/>
                    </a:lnTo>
                    <a:close/>
                  </a:path>
                </a:pathLst>
              </a:custGeom>
              <a:gradFill rotWithShape="1">
                <a:gsLst>
                  <a:gs pos="0">
                    <a:srgbClr val="905BF4">
                      <a:alpha val="0"/>
                    </a:srgbClr>
                  </a:gs>
                  <a:gs pos="50000">
                    <a:srgbClr val="905BF4">
                      <a:alpha val="9310"/>
                    </a:srgbClr>
                  </a:gs>
                  <a:gs pos="100000">
                    <a:srgbClr val="905BF4">
                      <a:alpha val="24500"/>
                    </a:srgbClr>
                  </a:gs>
                </a:gsLst>
                <a:lin ang="5400000"/>
              </a:gradFill>
            </p:spPr>
          </p:sp>
          <p:sp>
            <p:nvSpPr>
              <p:cNvPr id="29" name="TextBox 29"/>
              <p:cNvSpPr txBox="1"/>
              <p:nvPr/>
            </p:nvSpPr>
            <p:spPr>
              <a:xfrm>
                <a:off x="0" y="0"/>
                <a:ext cx="812800" cy="1516582"/>
              </a:xfrm>
              <a:prstGeom prst="rect">
                <a:avLst/>
              </a:prstGeom>
            </p:spPr>
            <p:txBody>
              <a:bodyPr lIns="50800" tIns="50800" rIns="50800" bIns="50800" rtlCol="0" anchor="ctr"/>
              <a:lstStyle/>
              <a:p>
                <a:pPr marL="0" lvl="0" indent="0" algn="ctr">
                  <a:lnSpc>
                    <a:spcPts val="2686"/>
                  </a:lnSpc>
                  <a:spcBef>
                    <a:spcPct val="0"/>
                  </a:spcBef>
                </a:pPr>
                <a:endParaRPr/>
              </a:p>
            </p:txBody>
          </p:sp>
        </p:grpSp>
        <p:grpSp>
          <p:nvGrpSpPr>
            <p:cNvPr id="30" name="Group 30"/>
            <p:cNvGrpSpPr/>
            <p:nvPr/>
          </p:nvGrpSpPr>
          <p:grpSpPr>
            <a:xfrm>
              <a:off x="17783754" y="3198827"/>
              <a:ext cx="3558057" cy="6638885"/>
              <a:chOff x="0" y="0"/>
              <a:chExt cx="812800" cy="1516582"/>
            </a:xfrm>
          </p:grpSpPr>
          <p:sp>
            <p:nvSpPr>
              <p:cNvPr id="31" name="Freeform 31"/>
              <p:cNvSpPr/>
              <p:nvPr/>
            </p:nvSpPr>
            <p:spPr>
              <a:xfrm>
                <a:off x="0" y="0"/>
                <a:ext cx="812800" cy="1516582"/>
              </a:xfrm>
              <a:custGeom>
                <a:avLst/>
                <a:gdLst/>
                <a:ahLst/>
                <a:cxnLst/>
                <a:rect l="l" t="t" r="r" b="b"/>
                <a:pathLst>
                  <a:path w="812800" h="1516582">
                    <a:moveTo>
                      <a:pt x="0" y="0"/>
                    </a:moveTo>
                    <a:lnTo>
                      <a:pt x="812800" y="0"/>
                    </a:lnTo>
                    <a:lnTo>
                      <a:pt x="812800" y="1516582"/>
                    </a:lnTo>
                    <a:lnTo>
                      <a:pt x="0" y="1516582"/>
                    </a:lnTo>
                    <a:close/>
                  </a:path>
                </a:pathLst>
              </a:custGeom>
              <a:gradFill rotWithShape="1">
                <a:gsLst>
                  <a:gs pos="0">
                    <a:srgbClr val="905BF4">
                      <a:alpha val="0"/>
                    </a:srgbClr>
                  </a:gs>
                  <a:gs pos="50000">
                    <a:srgbClr val="905BF4">
                      <a:alpha val="9310"/>
                    </a:srgbClr>
                  </a:gs>
                  <a:gs pos="100000">
                    <a:srgbClr val="905BF4">
                      <a:alpha val="24500"/>
                    </a:srgbClr>
                  </a:gs>
                </a:gsLst>
                <a:lin ang="5400000"/>
              </a:gradFill>
            </p:spPr>
          </p:sp>
          <p:sp>
            <p:nvSpPr>
              <p:cNvPr id="32" name="TextBox 32"/>
              <p:cNvSpPr txBox="1"/>
              <p:nvPr/>
            </p:nvSpPr>
            <p:spPr>
              <a:xfrm>
                <a:off x="0" y="0"/>
                <a:ext cx="812800" cy="1516582"/>
              </a:xfrm>
              <a:prstGeom prst="rect">
                <a:avLst/>
              </a:prstGeom>
            </p:spPr>
            <p:txBody>
              <a:bodyPr lIns="50800" tIns="50800" rIns="50800" bIns="50800" rtlCol="0" anchor="ctr"/>
              <a:lstStyle/>
              <a:p>
                <a:pPr marL="0" lvl="0" indent="0" algn="ctr">
                  <a:lnSpc>
                    <a:spcPts val="2686"/>
                  </a:lnSpc>
                  <a:spcBef>
                    <a:spcPct val="0"/>
                  </a:spcBef>
                </a:pPr>
                <a:endParaRPr/>
              </a:p>
            </p:txBody>
          </p:sp>
        </p:grpSp>
        <p:grpSp>
          <p:nvGrpSpPr>
            <p:cNvPr id="33" name="Group 33"/>
            <p:cNvGrpSpPr/>
            <p:nvPr/>
          </p:nvGrpSpPr>
          <p:grpSpPr>
            <a:xfrm>
              <a:off x="7116114" y="1874177"/>
              <a:ext cx="3558057" cy="7963534"/>
              <a:chOff x="0" y="0"/>
              <a:chExt cx="812800" cy="1819184"/>
            </a:xfrm>
          </p:grpSpPr>
          <p:sp>
            <p:nvSpPr>
              <p:cNvPr id="34" name="Freeform 34"/>
              <p:cNvSpPr/>
              <p:nvPr/>
            </p:nvSpPr>
            <p:spPr>
              <a:xfrm>
                <a:off x="0" y="0"/>
                <a:ext cx="812800" cy="1819184"/>
              </a:xfrm>
              <a:custGeom>
                <a:avLst/>
                <a:gdLst/>
                <a:ahLst/>
                <a:cxnLst/>
                <a:rect l="l" t="t" r="r" b="b"/>
                <a:pathLst>
                  <a:path w="812800" h="1819184">
                    <a:moveTo>
                      <a:pt x="0" y="0"/>
                    </a:moveTo>
                    <a:lnTo>
                      <a:pt x="812800" y="0"/>
                    </a:lnTo>
                    <a:lnTo>
                      <a:pt x="812800" y="1819184"/>
                    </a:lnTo>
                    <a:lnTo>
                      <a:pt x="0" y="1819184"/>
                    </a:lnTo>
                    <a:close/>
                  </a:path>
                </a:pathLst>
              </a:custGeom>
              <a:gradFill rotWithShape="1">
                <a:gsLst>
                  <a:gs pos="0">
                    <a:srgbClr val="905BF4">
                      <a:alpha val="0"/>
                    </a:srgbClr>
                  </a:gs>
                  <a:gs pos="50000">
                    <a:srgbClr val="905BF4">
                      <a:alpha val="9310"/>
                    </a:srgbClr>
                  </a:gs>
                  <a:gs pos="100000">
                    <a:srgbClr val="905BF4">
                      <a:alpha val="24500"/>
                    </a:srgbClr>
                  </a:gs>
                </a:gsLst>
                <a:lin ang="5400000"/>
              </a:gradFill>
            </p:spPr>
          </p:sp>
          <p:sp>
            <p:nvSpPr>
              <p:cNvPr id="35" name="TextBox 35"/>
              <p:cNvSpPr txBox="1"/>
              <p:nvPr/>
            </p:nvSpPr>
            <p:spPr>
              <a:xfrm>
                <a:off x="0" y="0"/>
                <a:ext cx="812800" cy="1819184"/>
              </a:xfrm>
              <a:prstGeom prst="rect">
                <a:avLst/>
              </a:prstGeom>
            </p:spPr>
            <p:txBody>
              <a:bodyPr lIns="50800" tIns="50800" rIns="50800" bIns="50800" rtlCol="0" anchor="ctr"/>
              <a:lstStyle/>
              <a:p>
                <a:pPr marL="0" lvl="0" indent="0" algn="ctr">
                  <a:lnSpc>
                    <a:spcPts val="2686"/>
                  </a:lnSpc>
                  <a:spcBef>
                    <a:spcPct val="0"/>
                  </a:spcBef>
                </a:pPr>
                <a:endParaRPr/>
              </a:p>
            </p:txBody>
          </p:sp>
        </p:grpSp>
        <p:grpSp>
          <p:nvGrpSpPr>
            <p:cNvPr id="36" name="Group 36"/>
            <p:cNvGrpSpPr/>
            <p:nvPr/>
          </p:nvGrpSpPr>
          <p:grpSpPr>
            <a:xfrm>
              <a:off x="14232228" y="1874177"/>
              <a:ext cx="3558057" cy="7963534"/>
              <a:chOff x="0" y="0"/>
              <a:chExt cx="812800" cy="1819184"/>
            </a:xfrm>
          </p:grpSpPr>
          <p:sp>
            <p:nvSpPr>
              <p:cNvPr id="37" name="Freeform 37"/>
              <p:cNvSpPr/>
              <p:nvPr/>
            </p:nvSpPr>
            <p:spPr>
              <a:xfrm>
                <a:off x="0" y="0"/>
                <a:ext cx="812800" cy="1819184"/>
              </a:xfrm>
              <a:custGeom>
                <a:avLst/>
                <a:gdLst/>
                <a:ahLst/>
                <a:cxnLst/>
                <a:rect l="l" t="t" r="r" b="b"/>
                <a:pathLst>
                  <a:path w="812800" h="1819184">
                    <a:moveTo>
                      <a:pt x="0" y="0"/>
                    </a:moveTo>
                    <a:lnTo>
                      <a:pt x="812800" y="0"/>
                    </a:lnTo>
                    <a:lnTo>
                      <a:pt x="812800" y="1819184"/>
                    </a:lnTo>
                    <a:lnTo>
                      <a:pt x="0" y="1819184"/>
                    </a:lnTo>
                    <a:close/>
                  </a:path>
                </a:pathLst>
              </a:custGeom>
              <a:gradFill rotWithShape="1">
                <a:gsLst>
                  <a:gs pos="0">
                    <a:srgbClr val="905BF4">
                      <a:alpha val="0"/>
                    </a:srgbClr>
                  </a:gs>
                  <a:gs pos="50000">
                    <a:srgbClr val="905BF4">
                      <a:alpha val="9310"/>
                    </a:srgbClr>
                  </a:gs>
                  <a:gs pos="100000">
                    <a:srgbClr val="905BF4">
                      <a:alpha val="24500"/>
                    </a:srgbClr>
                  </a:gs>
                </a:gsLst>
                <a:lin ang="5400000"/>
              </a:gradFill>
            </p:spPr>
          </p:sp>
          <p:sp>
            <p:nvSpPr>
              <p:cNvPr id="38" name="TextBox 38"/>
              <p:cNvSpPr txBox="1"/>
              <p:nvPr/>
            </p:nvSpPr>
            <p:spPr>
              <a:xfrm>
                <a:off x="0" y="0"/>
                <a:ext cx="812800" cy="1819184"/>
              </a:xfrm>
              <a:prstGeom prst="rect">
                <a:avLst/>
              </a:prstGeom>
            </p:spPr>
            <p:txBody>
              <a:bodyPr lIns="50800" tIns="50800" rIns="50800" bIns="50800" rtlCol="0" anchor="ctr"/>
              <a:lstStyle/>
              <a:p>
                <a:pPr marL="0" lvl="0" indent="0" algn="ctr">
                  <a:lnSpc>
                    <a:spcPts val="2686"/>
                  </a:lnSpc>
                  <a:spcBef>
                    <a:spcPct val="0"/>
                  </a:spcBef>
                </a:pPr>
                <a:endParaRPr/>
              </a:p>
            </p:txBody>
          </p:sp>
        </p:grpSp>
        <p:grpSp>
          <p:nvGrpSpPr>
            <p:cNvPr id="39" name="Group 39"/>
            <p:cNvGrpSpPr/>
            <p:nvPr/>
          </p:nvGrpSpPr>
          <p:grpSpPr>
            <a:xfrm>
              <a:off x="10674171" y="0"/>
              <a:ext cx="3558057" cy="9837711"/>
              <a:chOff x="0" y="0"/>
              <a:chExt cx="812800" cy="2247320"/>
            </a:xfrm>
          </p:grpSpPr>
          <p:sp>
            <p:nvSpPr>
              <p:cNvPr id="40" name="Freeform 40"/>
              <p:cNvSpPr/>
              <p:nvPr/>
            </p:nvSpPr>
            <p:spPr>
              <a:xfrm>
                <a:off x="0" y="0"/>
                <a:ext cx="812800" cy="2247320"/>
              </a:xfrm>
              <a:custGeom>
                <a:avLst/>
                <a:gdLst/>
                <a:ahLst/>
                <a:cxnLst/>
                <a:rect l="l" t="t" r="r" b="b"/>
                <a:pathLst>
                  <a:path w="812800" h="2247320">
                    <a:moveTo>
                      <a:pt x="0" y="0"/>
                    </a:moveTo>
                    <a:lnTo>
                      <a:pt x="812800" y="0"/>
                    </a:lnTo>
                    <a:lnTo>
                      <a:pt x="812800" y="2247320"/>
                    </a:lnTo>
                    <a:lnTo>
                      <a:pt x="0" y="2247320"/>
                    </a:lnTo>
                    <a:close/>
                  </a:path>
                </a:pathLst>
              </a:custGeom>
              <a:gradFill rotWithShape="1">
                <a:gsLst>
                  <a:gs pos="0">
                    <a:srgbClr val="905BF4">
                      <a:alpha val="0"/>
                    </a:srgbClr>
                  </a:gs>
                  <a:gs pos="50000">
                    <a:srgbClr val="905BF4">
                      <a:alpha val="9310"/>
                    </a:srgbClr>
                  </a:gs>
                  <a:gs pos="100000">
                    <a:srgbClr val="905BF4">
                      <a:alpha val="24500"/>
                    </a:srgbClr>
                  </a:gs>
                </a:gsLst>
                <a:lin ang="5400000"/>
              </a:gradFill>
            </p:spPr>
          </p:sp>
          <p:sp>
            <p:nvSpPr>
              <p:cNvPr id="41" name="TextBox 41"/>
              <p:cNvSpPr txBox="1"/>
              <p:nvPr/>
            </p:nvSpPr>
            <p:spPr>
              <a:xfrm>
                <a:off x="0" y="0"/>
                <a:ext cx="812800" cy="2247320"/>
              </a:xfrm>
              <a:prstGeom prst="rect">
                <a:avLst/>
              </a:prstGeom>
            </p:spPr>
            <p:txBody>
              <a:bodyPr lIns="50800" tIns="50800" rIns="50800" bIns="50800" rtlCol="0" anchor="ctr"/>
              <a:lstStyle/>
              <a:p>
                <a:pPr marL="0" lvl="0" indent="0" algn="ctr">
                  <a:lnSpc>
                    <a:spcPts val="2686"/>
                  </a:lnSpc>
                </a:pPr>
                <a:endParaRPr/>
              </a:p>
            </p:txBody>
          </p:sp>
        </p:grpSp>
      </p:grpSp>
      <p:grpSp>
        <p:nvGrpSpPr>
          <p:cNvPr id="42" name="Group 42"/>
          <p:cNvGrpSpPr/>
          <p:nvPr/>
        </p:nvGrpSpPr>
        <p:grpSpPr>
          <a:xfrm>
            <a:off x="14608384" y="1876277"/>
            <a:ext cx="3401913" cy="7157609"/>
            <a:chOff x="0" y="0"/>
            <a:chExt cx="352977" cy="742661"/>
          </a:xfrm>
        </p:grpSpPr>
        <p:sp>
          <p:nvSpPr>
            <p:cNvPr id="43" name="Freeform 43"/>
            <p:cNvSpPr/>
            <p:nvPr/>
          </p:nvSpPr>
          <p:spPr>
            <a:xfrm>
              <a:off x="0" y="0"/>
              <a:ext cx="352977" cy="742661"/>
            </a:xfrm>
            <a:custGeom>
              <a:avLst/>
              <a:gdLst/>
              <a:ahLst/>
              <a:cxnLst/>
              <a:rect l="l" t="t" r="r" b="b"/>
              <a:pathLst>
                <a:path w="352977" h="742661">
                  <a:moveTo>
                    <a:pt x="81927" y="0"/>
                  </a:moveTo>
                  <a:lnTo>
                    <a:pt x="271049" y="0"/>
                  </a:lnTo>
                  <a:cubicBezTo>
                    <a:pt x="292778" y="0"/>
                    <a:pt x="313616" y="8632"/>
                    <a:pt x="328981" y="23996"/>
                  </a:cubicBezTo>
                  <a:cubicBezTo>
                    <a:pt x="344345" y="39360"/>
                    <a:pt x="352977" y="60199"/>
                    <a:pt x="352977" y="81927"/>
                  </a:cubicBezTo>
                  <a:lnTo>
                    <a:pt x="352977" y="660734"/>
                  </a:lnTo>
                  <a:cubicBezTo>
                    <a:pt x="352977" y="682462"/>
                    <a:pt x="344345" y="703301"/>
                    <a:pt x="328981" y="718665"/>
                  </a:cubicBezTo>
                  <a:cubicBezTo>
                    <a:pt x="313616" y="734030"/>
                    <a:pt x="292778" y="742661"/>
                    <a:pt x="271049" y="742661"/>
                  </a:cubicBezTo>
                  <a:lnTo>
                    <a:pt x="81927" y="742661"/>
                  </a:lnTo>
                  <a:cubicBezTo>
                    <a:pt x="60199" y="742661"/>
                    <a:pt x="39360" y="734030"/>
                    <a:pt x="23996" y="718665"/>
                  </a:cubicBezTo>
                  <a:cubicBezTo>
                    <a:pt x="8632" y="703301"/>
                    <a:pt x="0" y="682462"/>
                    <a:pt x="0" y="660734"/>
                  </a:cubicBezTo>
                  <a:lnTo>
                    <a:pt x="0" y="81927"/>
                  </a:lnTo>
                  <a:cubicBezTo>
                    <a:pt x="0" y="60199"/>
                    <a:pt x="8632" y="39360"/>
                    <a:pt x="23996" y="23996"/>
                  </a:cubicBezTo>
                  <a:cubicBezTo>
                    <a:pt x="39360" y="8632"/>
                    <a:pt x="60199" y="0"/>
                    <a:pt x="81927" y="0"/>
                  </a:cubicBezTo>
                  <a:close/>
                </a:path>
              </a:pathLst>
            </a:custGeom>
            <a:blipFill>
              <a:blip r:embed="rId4">
                <a:alphaModFix amt="68000"/>
              </a:blip>
              <a:stretch>
                <a:fillRect l="-101" r="-101"/>
              </a:stretch>
            </a:blipFill>
            <a:ln w="9525" cap="rnd">
              <a:solidFill>
                <a:srgbClr val="0F042D">
                  <a:alpha val="67843"/>
                </a:srgbClr>
              </a:solidFill>
              <a:prstDash val="solid"/>
              <a:round/>
            </a:ln>
          </p:spPr>
        </p:sp>
      </p:grpSp>
      <p:grpSp>
        <p:nvGrpSpPr>
          <p:cNvPr id="44" name="Group 44"/>
          <p:cNvGrpSpPr/>
          <p:nvPr/>
        </p:nvGrpSpPr>
        <p:grpSpPr>
          <a:xfrm>
            <a:off x="9586510" y="1876277"/>
            <a:ext cx="3401913" cy="7157609"/>
            <a:chOff x="0" y="0"/>
            <a:chExt cx="352977" cy="742661"/>
          </a:xfrm>
        </p:grpSpPr>
        <p:sp>
          <p:nvSpPr>
            <p:cNvPr id="45" name="Freeform 45"/>
            <p:cNvSpPr/>
            <p:nvPr/>
          </p:nvSpPr>
          <p:spPr>
            <a:xfrm>
              <a:off x="0" y="0"/>
              <a:ext cx="352977" cy="742661"/>
            </a:xfrm>
            <a:custGeom>
              <a:avLst/>
              <a:gdLst/>
              <a:ahLst/>
              <a:cxnLst/>
              <a:rect l="l" t="t" r="r" b="b"/>
              <a:pathLst>
                <a:path w="352977" h="742661">
                  <a:moveTo>
                    <a:pt x="81927" y="0"/>
                  </a:moveTo>
                  <a:lnTo>
                    <a:pt x="271049" y="0"/>
                  </a:lnTo>
                  <a:cubicBezTo>
                    <a:pt x="292778" y="0"/>
                    <a:pt x="313616" y="8632"/>
                    <a:pt x="328981" y="23996"/>
                  </a:cubicBezTo>
                  <a:cubicBezTo>
                    <a:pt x="344345" y="39360"/>
                    <a:pt x="352977" y="60199"/>
                    <a:pt x="352977" y="81927"/>
                  </a:cubicBezTo>
                  <a:lnTo>
                    <a:pt x="352977" y="660734"/>
                  </a:lnTo>
                  <a:cubicBezTo>
                    <a:pt x="352977" y="682462"/>
                    <a:pt x="344345" y="703301"/>
                    <a:pt x="328981" y="718665"/>
                  </a:cubicBezTo>
                  <a:cubicBezTo>
                    <a:pt x="313616" y="734030"/>
                    <a:pt x="292778" y="742661"/>
                    <a:pt x="271049" y="742661"/>
                  </a:cubicBezTo>
                  <a:lnTo>
                    <a:pt x="81927" y="742661"/>
                  </a:lnTo>
                  <a:cubicBezTo>
                    <a:pt x="60199" y="742661"/>
                    <a:pt x="39360" y="734030"/>
                    <a:pt x="23996" y="718665"/>
                  </a:cubicBezTo>
                  <a:cubicBezTo>
                    <a:pt x="8632" y="703301"/>
                    <a:pt x="0" y="682462"/>
                    <a:pt x="0" y="660734"/>
                  </a:cubicBezTo>
                  <a:lnTo>
                    <a:pt x="0" y="81927"/>
                  </a:lnTo>
                  <a:cubicBezTo>
                    <a:pt x="0" y="60199"/>
                    <a:pt x="8632" y="39360"/>
                    <a:pt x="23996" y="23996"/>
                  </a:cubicBezTo>
                  <a:cubicBezTo>
                    <a:pt x="39360" y="8632"/>
                    <a:pt x="60199" y="0"/>
                    <a:pt x="81927" y="0"/>
                  </a:cubicBezTo>
                  <a:close/>
                </a:path>
              </a:pathLst>
            </a:custGeom>
            <a:blipFill>
              <a:blip r:embed="rId5">
                <a:alphaModFix amt="68000"/>
              </a:blip>
              <a:stretch>
                <a:fillRect l="-101" r="-101"/>
              </a:stretch>
            </a:blipFill>
            <a:ln w="9525" cap="rnd">
              <a:solidFill>
                <a:srgbClr val="0F042D">
                  <a:alpha val="67843"/>
                </a:srgbClr>
              </a:solidFill>
              <a:prstDash val="solid"/>
              <a:round/>
            </a:ln>
          </p:spPr>
        </p:sp>
      </p:grpSp>
      <p:grpSp>
        <p:nvGrpSpPr>
          <p:cNvPr id="46" name="Group 46"/>
          <p:cNvGrpSpPr/>
          <p:nvPr/>
        </p:nvGrpSpPr>
        <p:grpSpPr>
          <a:xfrm>
            <a:off x="10337507" y="1651862"/>
            <a:ext cx="6921793" cy="7606438"/>
            <a:chOff x="0" y="0"/>
            <a:chExt cx="675815" cy="742661"/>
          </a:xfrm>
        </p:grpSpPr>
        <p:sp>
          <p:nvSpPr>
            <p:cNvPr id="47" name="Freeform 47"/>
            <p:cNvSpPr/>
            <p:nvPr/>
          </p:nvSpPr>
          <p:spPr>
            <a:xfrm>
              <a:off x="0" y="0"/>
              <a:ext cx="675815" cy="742661"/>
            </a:xfrm>
            <a:custGeom>
              <a:avLst/>
              <a:gdLst/>
              <a:ahLst/>
              <a:cxnLst/>
              <a:rect l="l" t="t" r="r" b="b"/>
              <a:pathLst>
                <a:path w="675815" h="742661">
                  <a:moveTo>
                    <a:pt x="40265" y="0"/>
                  </a:moveTo>
                  <a:lnTo>
                    <a:pt x="635550" y="0"/>
                  </a:lnTo>
                  <a:cubicBezTo>
                    <a:pt x="646229" y="0"/>
                    <a:pt x="656471" y="4242"/>
                    <a:pt x="664022" y="11793"/>
                  </a:cubicBezTo>
                  <a:cubicBezTo>
                    <a:pt x="671573" y="19345"/>
                    <a:pt x="675815" y="29586"/>
                    <a:pt x="675815" y="40265"/>
                  </a:cubicBezTo>
                  <a:lnTo>
                    <a:pt x="675815" y="702396"/>
                  </a:lnTo>
                  <a:cubicBezTo>
                    <a:pt x="675815" y="713075"/>
                    <a:pt x="671573" y="723316"/>
                    <a:pt x="664022" y="730868"/>
                  </a:cubicBezTo>
                  <a:cubicBezTo>
                    <a:pt x="656471" y="738419"/>
                    <a:pt x="646229" y="742661"/>
                    <a:pt x="635550" y="742661"/>
                  </a:cubicBezTo>
                  <a:lnTo>
                    <a:pt x="40265" y="742661"/>
                  </a:lnTo>
                  <a:cubicBezTo>
                    <a:pt x="29586" y="742661"/>
                    <a:pt x="19345" y="738419"/>
                    <a:pt x="11793" y="730868"/>
                  </a:cubicBezTo>
                  <a:cubicBezTo>
                    <a:pt x="4242" y="723316"/>
                    <a:pt x="0" y="713075"/>
                    <a:pt x="0" y="702396"/>
                  </a:cubicBezTo>
                  <a:lnTo>
                    <a:pt x="0" y="40265"/>
                  </a:lnTo>
                  <a:cubicBezTo>
                    <a:pt x="0" y="29586"/>
                    <a:pt x="4242" y="19345"/>
                    <a:pt x="11793" y="11793"/>
                  </a:cubicBezTo>
                  <a:cubicBezTo>
                    <a:pt x="19345" y="4242"/>
                    <a:pt x="29586" y="0"/>
                    <a:pt x="40265" y="0"/>
                  </a:cubicBezTo>
                  <a:close/>
                </a:path>
              </a:pathLst>
            </a:custGeom>
            <a:blipFill>
              <a:blip r:embed="rId6"/>
              <a:stretch>
                <a:fillRect/>
              </a:stretch>
            </a:blipFill>
            <a:ln w="9525" cap="rnd">
              <a:solidFill>
                <a:srgbClr val="0F042D"/>
              </a:solidFill>
              <a:prstDash val="solid"/>
              <a:round/>
            </a:ln>
          </p:spPr>
        </p:sp>
      </p:grpSp>
      <p:sp>
        <p:nvSpPr>
          <p:cNvPr id="48" name="TextBox 48"/>
          <p:cNvSpPr txBox="1"/>
          <p:nvPr/>
        </p:nvSpPr>
        <p:spPr>
          <a:xfrm>
            <a:off x="1028700" y="1804262"/>
            <a:ext cx="8179830" cy="1302493"/>
          </a:xfrm>
          <a:prstGeom prst="rect">
            <a:avLst/>
          </a:prstGeom>
        </p:spPr>
        <p:txBody>
          <a:bodyPr lIns="0" tIns="0" rIns="0" bIns="0" rtlCol="0" anchor="t">
            <a:spAutoFit/>
          </a:bodyPr>
          <a:lstStyle/>
          <a:p>
            <a:pPr marL="0" lvl="0" indent="0" algn="l">
              <a:lnSpc>
                <a:spcPts val="9881"/>
              </a:lnSpc>
            </a:pPr>
            <a:r>
              <a:rPr lang="en-US" sz="9593" b="1" spc="-431">
                <a:solidFill>
                  <a:srgbClr val="0F042D"/>
                </a:solidFill>
                <a:latin typeface="Open Sauce Medium"/>
                <a:ea typeface="Open Sauce Medium"/>
                <a:cs typeface="Open Sauce Medium"/>
                <a:sym typeface="Open Sauce Medium"/>
              </a:rPr>
              <a:t>The Problem</a:t>
            </a:r>
          </a:p>
        </p:txBody>
      </p:sp>
      <p:sp>
        <p:nvSpPr>
          <p:cNvPr id="49" name="TextBox 49"/>
          <p:cNvSpPr txBox="1"/>
          <p:nvPr/>
        </p:nvSpPr>
        <p:spPr>
          <a:xfrm>
            <a:off x="1093230" y="3477093"/>
            <a:ext cx="7189926" cy="1064801"/>
          </a:xfrm>
          <a:prstGeom prst="rect">
            <a:avLst/>
          </a:prstGeom>
        </p:spPr>
        <p:txBody>
          <a:bodyPr lIns="0" tIns="0" rIns="0" bIns="0" rtlCol="0" anchor="t">
            <a:spAutoFit/>
          </a:bodyPr>
          <a:lstStyle/>
          <a:p>
            <a:pPr marL="0" lvl="0" indent="0" algn="l">
              <a:lnSpc>
                <a:spcPts val="2154"/>
              </a:lnSpc>
            </a:pPr>
            <a:r>
              <a:rPr lang="en-US" sz="1657" u="none" strike="noStrike" spc="-53">
                <a:solidFill>
                  <a:srgbClr val="0F042D"/>
                </a:solidFill>
                <a:latin typeface="Aileron Light"/>
                <a:ea typeface="Aileron Light"/>
                <a:cs typeface="Aileron Light"/>
                <a:sym typeface="Aileron Light"/>
              </a:rPr>
              <a:t>High-end designer perfumes are extremely expensive, making luxury fragrances inaccessible for everyday buyers. Cheap alternatives often have poor longevity, fading within an hour, and lack quality ingredients. Consumers struggle to find a balance between authentic, long-lasting luxury scents and affordable pricing.</a:t>
            </a:r>
          </a:p>
        </p:txBody>
      </p:sp>
      <p:grpSp>
        <p:nvGrpSpPr>
          <p:cNvPr id="50" name="Group 50"/>
          <p:cNvGrpSpPr/>
          <p:nvPr/>
        </p:nvGrpSpPr>
        <p:grpSpPr>
          <a:xfrm>
            <a:off x="6780503" y="5616570"/>
            <a:ext cx="4941681" cy="3350250"/>
            <a:chOff x="0" y="0"/>
            <a:chExt cx="1301513" cy="882370"/>
          </a:xfrm>
        </p:grpSpPr>
        <p:sp>
          <p:nvSpPr>
            <p:cNvPr id="51" name="Freeform 51"/>
            <p:cNvSpPr/>
            <p:nvPr/>
          </p:nvSpPr>
          <p:spPr>
            <a:xfrm>
              <a:off x="0" y="0"/>
              <a:ext cx="1301513" cy="882370"/>
            </a:xfrm>
            <a:custGeom>
              <a:avLst/>
              <a:gdLst/>
              <a:ahLst/>
              <a:cxnLst/>
              <a:rect l="l" t="t" r="r" b="b"/>
              <a:pathLst>
                <a:path w="1301513" h="882370">
                  <a:moveTo>
                    <a:pt x="56400" y="0"/>
                  </a:moveTo>
                  <a:lnTo>
                    <a:pt x="1245113" y="0"/>
                  </a:lnTo>
                  <a:cubicBezTo>
                    <a:pt x="1276262" y="0"/>
                    <a:pt x="1301513" y="25251"/>
                    <a:pt x="1301513" y="56400"/>
                  </a:cubicBezTo>
                  <a:lnTo>
                    <a:pt x="1301513" y="825971"/>
                  </a:lnTo>
                  <a:cubicBezTo>
                    <a:pt x="1301513" y="857119"/>
                    <a:pt x="1276262" y="882370"/>
                    <a:pt x="1245113" y="882370"/>
                  </a:cubicBezTo>
                  <a:lnTo>
                    <a:pt x="56400" y="882370"/>
                  </a:lnTo>
                  <a:cubicBezTo>
                    <a:pt x="25251" y="882370"/>
                    <a:pt x="0" y="857119"/>
                    <a:pt x="0" y="825971"/>
                  </a:cubicBezTo>
                  <a:lnTo>
                    <a:pt x="0" y="56400"/>
                  </a:lnTo>
                  <a:cubicBezTo>
                    <a:pt x="0" y="25251"/>
                    <a:pt x="25251" y="0"/>
                    <a:pt x="56400" y="0"/>
                  </a:cubicBezTo>
                  <a:close/>
                </a:path>
              </a:pathLst>
            </a:custGeom>
            <a:gradFill rotWithShape="1">
              <a:gsLst>
                <a:gs pos="0">
                  <a:srgbClr val="573F9D">
                    <a:alpha val="100000"/>
                  </a:srgbClr>
                </a:gs>
                <a:gs pos="50000">
                  <a:srgbClr val="332069">
                    <a:alpha val="100000"/>
                  </a:srgbClr>
                </a:gs>
                <a:gs pos="100000">
                  <a:srgbClr val="0F042D">
                    <a:alpha val="100000"/>
                  </a:srgbClr>
                </a:gs>
              </a:gsLst>
              <a:lin ang="2700000"/>
            </a:gradFill>
            <a:ln w="19050" cap="rnd">
              <a:solidFill>
                <a:srgbClr val="EFEFEF"/>
              </a:solidFill>
              <a:prstDash val="solid"/>
              <a:round/>
            </a:ln>
          </p:spPr>
        </p:sp>
        <p:sp>
          <p:nvSpPr>
            <p:cNvPr id="52" name="TextBox 52"/>
            <p:cNvSpPr txBox="1"/>
            <p:nvPr/>
          </p:nvSpPr>
          <p:spPr>
            <a:xfrm>
              <a:off x="0" y="0"/>
              <a:ext cx="1301513" cy="882370"/>
            </a:xfrm>
            <a:prstGeom prst="rect">
              <a:avLst/>
            </a:prstGeom>
          </p:spPr>
          <p:txBody>
            <a:bodyPr lIns="50800" tIns="50800" rIns="50800" bIns="50800" rtlCol="0" anchor="ctr"/>
            <a:lstStyle/>
            <a:p>
              <a:pPr marL="0" lvl="0" indent="0" algn="ctr">
                <a:lnSpc>
                  <a:spcPts val="2686"/>
                </a:lnSpc>
              </a:pPr>
              <a:endParaRPr/>
            </a:p>
          </p:txBody>
        </p:sp>
      </p:grpSp>
      <p:grpSp>
        <p:nvGrpSpPr>
          <p:cNvPr id="53" name="Group 53"/>
          <p:cNvGrpSpPr/>
          <p:nvPr/>
        </p:nvGrpSpPr>
        <p:grpSpPr>
          <a:xfrm>
            <a:off x="1028700" y="5143500"/>
            <a:ext cx="4941681" cy="3350250"/>
            <a:chOff x="0" y="0"/>
            <a:chExt cx="1301513" cy="882370"/>
          </a:xfrm>
        </p:grpSpPr>
        <p:sp>
          <p:nvSpPr>
            <p:cNvPr id="54" name="Freeform 54"/>
            <p:cNvSpPr/>
            <p:nvPr/>
          </p:nvSpPr>
          <p:spPr>
            <a:xfrm>
              <a:off x="0" y="0"/>
              <a:ext cx="1301513" cy="882370"/>
            </a:xfrm>
            <a:custGeom>
              <a:avLst/>
              <a:gdLst/>
              <a:ahLst/>
              <a:cxnLst/>
              <a:rect l="l" t="t" r="r" b="b"/>
              <a:pathLst>
                <a:path w="1301513" h="882370">
                  <a:moveTo>
                    <a:pt x="56400" y="0"/>
                  </a:moveTo>
                  <a:lnTo>
                    <a:pt x="1245113" y="0"/>
                  </a:lnTo>
                  <a:cubicBezTo>
                    <a:pt x="1276262" y="0"/>
                    <a:pt x="1301513" y="25251"/>
                    <a:pt x="1301513" y="56400"/>
                  </a:cubicBezTo>
                  <a:lnTo>
                    <a:pt x="1301513" y="825971"/>
                  </a:lnTo>
                  <a:cubicBezTo>
                    <a:pt x="1301513" y="857119"/>
                    <a:pt x="1276262" y="882370"/>
                    <a:pt x="1245113" y="882370"/>
                  </a:cubicBezTo>
                  <a:lnTo>
                    <a:pt x="56400" y="882370"/>
                  </a:lnTo>
                  <a:cubicBezTo>
                    <a:pt x="25251" y="882370"/>
                    <a:pt x="0" y="857119"/>
                    <a:pt x="0" y="825971"/>
                  </a:cubicBezTo>
                  <a:lnTo>
                    <a:pt x="0" y="56400"/>
                  </a:lnTo>
                  <a:cubicBezTo>
                    <a:pt x="0" y="25251"/>
                    <a:pt x="25251" y="0"/>
                    <a:pt x="56400" y="0"/>
                  </a:cubicBezTo>
                  <a:close/>
                </a:path>
              </a:pathLst>
            </a:custGeom>
            <a:ln w="19050" cap="rnd">
              <a:solidFill>
                <a:srgbClr val="0F042D"/>
              </a:solidFill>
              <a:prstDash val="solid"/>
              <a:round/>
            </a:ln>
          </p:spPr>
        </p:sp>
        <p:sp>
          <p:nvSpPr>
            <p:cNvPr id="55" name="TextBox 55"/>
            <p:cNvSpPr txBox="1"/>
            <p:nvPr/>
          </p:nvSpPr>
          <p:spPr>
            <a:xfrm>
              <a:off x="0" y="0"/>
              <a:ext cx="1301513" cy="882370"/>
            </a:xfrm>
            <a:prstGeom prst="rect">
              <a:avLst/>
            </a:prstGeom>
          </p:spPr>
          <p:txBody>
            <a:bodyPr lIns="50800" tIns="50800" rIns="50800" bIns="50800" rtlCol="0" anchor="ctr"/>
            <a:lstStyle/>
            <a:p>
              <a:pPr marL="0" lvl="0" indent="0" algn="ctr">
                <a:lnSpc>
                  <a:spcPts val="2686"/>
                </a:lnSpc>
              </a:pPr>
              <a:endParaRPr/>
            </a:p>
          </p:txBody>
        </p:sp>
      </p:grpSp>
      <p:sp>
        <p:nvSpPr>
          <p:cNvPr id="56" name="TextBox 56"/>
          <p:cNvSpPr txBox="1"/>
          <p:nvPr/>
        </p:nvSpPr>
        <p:spPr>
          <a:xfrm>
            <a:off x="7196544" y="6023401"/>
            <a:ext cx="4090547" cy="507753"/>
          </a:xfrm>
          <a:prstGeom prst="rect">
            <a:avLst/>
          </a:prstGeom>
        </p:spPr>
        <p:txBody>
          <a:bodyPr lIns="0" tIns="0" rIns="0" bIns="0" rtlCol="0" anchor="t">
            <a:spAutoFit/>
          </a:bodyPr>
          <a:lstStyle/>
          <a:p>
            <a:pPr marL="0" lvl="0" indent="0" algn="l">
              <a:lnSpc>
                <a:spcPts val="3836"/>
              </a:lnSpc>
            </a:pPr>
            <a:r>
              <a:rPr lang="en-US" sz="3724" b="1" spc="-167">
                <a:solidFill>
                  <a:srgbClr val="EFEFEF"/>
                </a:solidFill>
                <a:latin typeface="Open Sauce Medium"/>
                <a:ea typeface="Open Sauce Medium"/>
                <a:cs typeface="Open Sauce Medium"/>
                <a:sym typeface="Open Sauce Medium"/>
              </a:rPr>
              <a:t>Market Gap</a:t>
            </a:r>
          </a:p>
        </p:txBody>
      </p:sp>
      <p:sp>
        <p:nvSpPr>
          <p:cNvPr id="57" name="TextBox 57"/>
          <p:cNvSpPr txBox="1"/>
          <p:nvPr/>
        </p:nvSpPr>
        <p:spPr>
          <a:xfrm>
            <a:off x="1454267" y="5522278"/>
            <a:ext cx="4090547" cy="507753"/>
          </a:xfrm>
          <a:prstGeom prst="rect">
            <a:avLst/>
          </a:prstGeom>
        </p:spPr>
        <p:txBody>
          <a:bodyPr lIns="0" tIns="0" rIns="0" bIns="0" rtlCol="0" anchor="t">
            <a:spAutoFit/>
          </a:bodyPr>
          <a:lstStyle/>
          <a:p>
            <a:pPr marL="0" lvl="0" indent="0" algn="l">
              <a:lnSpc>
                <a:spcPts val="3836"/>
              </a:lnSpc>
            </a:pPr>
            <a:r>
              <a:rPr lang="en-US" sz="3724" b="1" spc="-167">
                <a:solidFill>
                  <a:srgbClr val="0F042D"/>
                </a:solidFill>
                <a:latin typeface="Open Sauce Medium"/>
                <a:ea typeface="Open Sauce Medium"/>
                <a:cs typeface="Open Sauce Medium"/>
                <a:sym typeface="Open Sauce Medium"/>
              </a:rPr>
              <a:t>The Issue</a:t>
            </a:r>
          </a:p>
        </p:txBody>
      </p:sp>
      <p:sp>
        <p:nvSpPr>
          <p:cNvPr id="58" name="AutoShape 58"/>
          <p:cNvSpPr/>
          <p:nvPr/>
        </p:nvSpPr>
        <p:spPr>
          <a:xfrm flipV="1">
            <a:off x="7222075" y="6845715"/>
            <a:ext cx="4013712" cy="0"/>
          </a:xfrm>
          <a:prstGeom prst="line">
            <a:avLst/>
          </a:prstGeom>
          <a:ln w="19050" cap="flat">
            <a:solidFill>
              <a:srgbClr val="FFFFFF"/>
            </a:solidFill>
            <a:prstDash val="solid"/>
            <a:headEnd type="none" w="sm" len="sm"/>
            <a:tailEnd type="none" w="sm" len="sm"/>
          </a:ln>
        </p:spPr>
      </p:sp>
      <p:sp>
        <p:nvSpPr>
          <p:cNvPr id="59" name="AutoShape 59"/>
          <p:cNvSpPr/>
          <p:nvPr/>
        </p:nvSpPr>
        <p:spPr>
          <a:xfrm flipV="1">
            <a:off x="1479798" y="6344592"/>
            <a:ext cx="4013712" cy="0"/>
          </a:xfrm>
          <a:prstGeom prst="line">
            <a:avLst/>
          </a:prstGeom>
          <a:ln w="19050" cap="flat">
            <a:solidFill>
              <a:srgbClr val="0F042D"/>
            </a:solidFill>
            <a:prstDash val="solid"/>
            <a:headEnd type="none" w="sm" len="sm"/>
            <a:tailEnd type="none" w="sm" len="sm"/>
          </a:ln>
        </p:spPr>
      </p:sp>
      <p:sp>
        <p:nvSpPr>
          <p:cNvPr id="60" name="TextBox 60"/>
          <p:cNvSpPr txBox="1"/>
          <p:nvPr/>
        </p:nvSpPr>
        <p:spPr>
          <a:xfrm>
            <a:off x="7222075" y="7140990"/>
            <a:ext cx="4065016" cy="1190965"/>
          </a:xfrm>
          <a:prstGeom prst="rect">
            <a:avLst/>
          </a:prstGeom>
        </p:spPr>
        <p:txBody>
          <a:bodyPr lIns="0" tIns="0" rIns="0" bIns="0" rtlCol="0" anchor="t">
            <a:spAutoFit/>
          </a:bodyPr>
          <a:lstStyle/>
          <a:p>
            <a:pPr marL="0" lvl="0" indent="0" algn="l">
              <a:lnSpc>
                <a:spcPts val="1915"/>
              </a:lnSpc>
            </a:pPr>
            <a:r>
              <a:rPr lang="en-US" sz="1473" i="1" spc="-47">
                <a:solidFill>
                  <a:srgbClr val="EFEFEF"/>
                </a:solidFill>
                <a:latin typeface="Aileron Italics"/>
                <a:ea typeface="Aileron Italics"/>
                <a:cs typeface="Aileron Italics"/>
                <a:sym typeface="Aileron Italics"/>
              </a:rPr>
              <a:t>The luxury fragrance market is saturated with expensive designer brands priced beyond reach for most consumers. Meanwhile, budget alternatives fail to deliver quality, leaving a significant gap in the market for affordable, premium-quality perfumes.</a:t>
            </a:r>
          </a:p>
        </p:txBody>
      </p:sp>
      <p:sp>
        <p:nvSpPr>
          <p:cNvPr id="61" name="TextBox 61"/>
          <p:cNvSpPr txBox="1"/>
          <p:nvPr/>
        </p:nvSpPr>
        <p:spPr>
          <a:xfrm>
            <a:off x="1479798" y="6639867"/>
            <a:ext cx="4065016" cy="1190965"/>
          </a:xfrm>
          <a:prstGeom prst="rect">
            <a:avLst/>
          </a:prstGeom>
        </p:spPr>
        <p:txBody>
          <a:bodyPr lIns="0" tIns="0" rIns="0" bIns="0" rtlCol="0" anchor="t">
            <a:spAutoFit/>
          </a:bodyPr>
          <a:lstStyle/>
          <a:p>
            <a:pPr marL="0" lvl="0" indent="0" algn="l">
              <a:lnSpc>
                <a:spcPts val="1915"/>
              </a:lnSpc>
            </a:pPr>
            <a:r>
              <a:rPr lang="en-US" sz="1473" i="1" spc="-47">
                <a:solidFill>
                  <a:srgbClr val="696969"/>
                </a:solidFill>
                <a:latin typeface="Aileron Italics"/>
                <a:ea typeface="Aileron Italics"/>
                <a:cs typeface="Aileron Italics"/>
                <a:sym typeface="Aileron Italics"/>
              </a:rPr>
              <a:t>Consumers want to express their personality through signature scents but cannot afford luxury retail prices. The lack of accessible options forces buyers to choose between quality and affordability—a decision that limits their self-expression and daily choices.</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EFEFEF"/>
        </a:solidFill>
        <a:effectLst/>
      </p:bgPr>
    </p:bg>
    <p:spTree>
      <p:nvGrpSpPr>
        <p:cNvPr id="1" name=""/>
        <p:cNvGrpSpPr/>
        <p:nvPr/>
      </p:nvGrpSpPr>
      <p:grpSpPr>
        <a:xfrm>
          <a:off x="0" y="0"/>
          <a:ext cx="0" cy="0"/>
          <a:chOff x="0" y="0"/>
          <a:chExt cx="0" cy="0"/>
        </a:xfrm>
      </p:grpSpPr>
      <p:grpSp>
        <p:nvGrpSpPr>
          <p:cNvPr id="2" name="Group 2"/>
          <p:cNvGrpSpPr/>
          <p:nvPr/>
        </p:nvGrpSpPr>
        <p:grpSpPr>
          <a:xfrm>
            <a:off x="14367036" y="505729"/>
            <a:ext cx="3041054" cy="502851"/>
            <a:chOff x="0" y="0"/>
            <a:chExt cx="2457754" cy="406400"/>
          </a:xfrm>
        </p:grpSpPr>
        <p:sp>
          <p:nvSpPr>
            <p:cNvPr id="3" name="Freeform 3"/>
            <p:cNvSpPr/>
            <p:nvPr/>
          </p:nvSpPr>
          <p:spPr>
            <a:xfrm>
              <a:off x="0" y="0"/>
              <a:ext cx="2457754" cy="406400"/>
            </a:xfrm>
            <a:custGeom>
              <a:avLst/>
              <a:gdLst/>
              <a:ahLst/>
              <a:cxnLst/>
              <a:rect l="l" t="t" r="r" b="b"/>
              <a:pathLst>
                <a:path w="2457754" h="406400">
                  <a:moveTo>
                    <a:pt x="2254554" y="0"/>
                  </a:moveTo>
                  <a:cubicBezTo>
                    <a:pt x="2366778" y="0"/>
                    <a:pt x="2457754" y="90976"/>
                    <a:pt x="2457754" y="203200"/>
                  </a:cubicBezTo>
                  <a:cubicBezTo>
                    <a:pt x="2457754" y="315424"/>
                    <a:pt x="2366778" y="406400"/>
                    <a:pt x="2254554" y="406400"/>
                  </a:cubicBezTo>
                  <a:lnTo>
                    <a:pt x="203200" y="406400"/>
                  </a:lnTo>
                  <a:cubicBezTo>
                    <a:pt x="90976" y="406400"/>
                    <a:pt x="0" y="315424"/>
                    <a:pt x="0" y="203200"/>
                  </a:cubicBezTo>
                  <a:cubicBezTo>
                    <a:pt x="0" y="90976"/>
                    <a:pt x="90976" y="0"/>
                    <a:pt x="203200" y="0"/>
                  </a:cubicBezTo>
                  <a:close/>
                </a:path>
              </a:pathLst>
            </a:custGeom>
            <a:ln w="9525" cap="sq">
              <a:solidFill>
                <a:srgbClr val="0F042D"/>
              </a:solidFill>
              <a:prstDash val="solid"/>
              <a:miter/>
            </a:ln>
          </p:spPr>
        </p:sp>
        <p:sp>
          <p:nvSpPr>
            <p:cNvPr id="4" name="TextBox 4"/>
            <p:cNvSpPr txBox="1"/>
            <p:nvPr/>
          </p:nvSpPr>
          <p:spPr>
            <a:xfrm>
              <a:off x="0" y="0"/>
              <a:ext cx="2457754" cy="406400"/>
            </a:xfrm>
            <a:prstGeom prst="rect">
              <a:avLst/>
            </a:prstGeom>
          </p:spPr>
          <p:txBody>
            <a:bodyPr lIns="50800" tIns="50800" rIns="50800" bIns="50800" rtlCol="0" anchor="ctr"/>
            <a:lstStyle/>
            <a:p>
              <a:pPr marL="0" lvl="0" indent="0" algn="ctr">
                <a:lnSpc>
                  <a:spcPts val="2686"/>
                </a:lnSpc>
              </a:pPr>
              <a:endParaRPr/>
            </a:p>
          </p:txBody>
        </p:sp>
      </p:grpSp>
      <p:grpSp>
        <p:nvGrpSpPr>
          <p:cNvPr id="5" name="Group 5"/>
          <p:cNvGrpSpPr/>
          <p:nvPr/>
        </p:nvGrpSpPr>
        <p:grpSpPr>
          <a:xfrm>
            <a:off x="9953770" y="505729"/>
            <a:ext cx="4279219" cy="502851"/>
            <a:chOff x="0" y="0"/>
            <a:chExt cx="3458428" cy="406400"/>
          </a:xfrm>
        </p:grpSpPr>
        <p:sp>
          <p:nvSpPr>
            <p:cNvPr id="6" name="Freeform 6"/>
            <p:cNvSpPr/>
            <p:nvPr/>
          </p:nvSpPr>
          <p:spPr>
            <a:xfrm>
              <a:off x="0" y="0"/>
              <a:ext cx="3458428" cy="406400"/>
            </a:xfrm>
            <a:custGeom>
              <a:avLst/>
              <a:gdLst/>
              <a:ahLst/>
              <a:cxnLst/>
              <a:rect l="l" t="t" r="r" b="b"/>
              <a:pathLst>
                <a:path w="3458428" h="406400">
                  <a:moveTo>
                    <a:pt x="3255228" y="0"/>
                  </a:moveTo>
                  <a:cubicBezTo>
                    <a:pt x="3367453" y="0"/>
                    <a:pt x="3458428" y="90976"/>
                    <a:pt x="3458428" y="203200"/>
                  </a:cubicBezTo>
                  <a:cubicBezTo>
                    <a:pt x="3458428" y="315424"/>
                    <a:pt x="3367453" y="406400"/>
                    <a:pt x="3255228" y="406400"/>
                  </a:cubicBezTo>
                  <a:lnTo>
                    <a:pt x="203200" y="406400"/>
                  </a:lnTo>
                  <a:cubicBezTo>
                    <a:pt x="90976" y="406400"/>
                    <a:pt x="0" y="315424"/>
                    <a:pt x="0" y="203200"/>
                  </a:cubicBezTo>
                  <a:cubicBezTo>
                    <a:pt x="0" y="90976"/>
                    <a:pt x="90976" y="0"/>
                    <a:pt x="203200" y="0"/>
                  </a:cubicBezTo>
                  <a:close/>
                </a:path>
              </a:pathLst>
            </a:custGeom>
            <a:solidFill>
              <a:srgbClr val="0F042D"/>
            </a:solidFill>
            <a:ln cap="sq">
              <a:noFill/>
              <a:prstDash val="solid"/>
              <a:miter/>
            </a:ln>
          </p:spPr>
        </p:sp>
        <p:sp>
          <p:nvSpPr>
            <p:cNvPr id="7" name="TextBox 7"/>
            <p:cNvSpPr txBox="1"/>
            <p:nvPr/>
          </p:nvSpPr>
          <p:spPr>
            <a:xfrm>
              <a:off x="0" y="0"/>
              <a:ext cx="3458428" cy="406400"/>
            </a:xfrm>
            <a:prstGeom prst="rect">
              <a:avLst/>
            </a:prstGeom>
          </p:spPr>
          <p:txBody>
            <a:bodyPr lIns="50800" tIns="50800" rIns="50800" bIns="50800" rtlCol="0" anchor="ctr"/>
            <a:lstStyle/>
            <a:p>
              <a:pPr marL="0" lvl="0" indent="0" algn="ctr">
                <a:lnSpc>
                  <a:spcPts val="2686"/>
                </a:lnSpc>
              </a:pPr>
              <a:endParaRPr/>
            </a:p>
          </p:txBody>
        </p:sp>
      </p:grpSp>
      <p:grpSp>
        <p:nvGrpSpPr>
          <p:cNvPr id="8" name="Group 8"/>
          <p:cNvGrpSpPr/>
          <p:nvPr/>
        </p:nvGrpSpPr>
        <p:grpSpPr>
          <a:xfrm>
            <a:off x="7087567" y="505729"/>
            <a:ext cx="2732854" cy="502851"/>
            <a:chOff x="0" y="0"/>
            <a:chExt cx="2208669" cy="406400"/>
          </a:xfrm>
        </p:grpSpPr>
        <p:sp>
          <p:nvSpPr>
            <p:cNvPr id="9" name="Freeform 9"/>
            <p:cNvSpPr/>
            <p:nvPr/>
          </p:nvSpPr>
          <p:spPr>
            <a:xfrm>
              <a:off x="0" y="0"/>
              <a:ext cx="2208669" cy="406400"/>
            </a:xfrm>
            <a:custGeom>
              <a:avLst/>
              <a:gdLst/>
              <a:ahLst/>
              <a:cxnLst/>
              <a:rect l="l" t="t" r="r" b="b"/>
              <a:pathLst>
                <a:path w="2208669" h="406400">
                  <a:moveTo>
                    <a:pt x="2005469" y="0"/>
                  </a:moveTo>
                  <a:cubicBezTo>
                    <a:pt x="2117693" y="0"/>
                    <a:pt x="2208669" y="90976"/>
                    <a:pt x="2208669" y="203200"/>
                  </a:cubicBezTo>
                  <a:cubicBezTo>
                    <a:pt x="2208669" y="315424"/>
                    <a:pt x="2117693" y="406400"/>
                    <a:pt x="2005469" y="406400"/>
                  </a:cubicBezTo>
                  <a:lnTo>
                    <a:pt x="203200" y="406400"/>
                  </a:lnTo>
                  <a:cubicBezTo>
                    <a:pt x="90976" y="406400"/>
                    <a:pt x="0" y="315424"/>
                    <a:pt x="0" y="203200"/>
                  </a:cubicBezTo>
                  <a:cubicBezTo>
                    <a:pt x="0" y="90976"/>
                    <a:pt x="90976" y="0"/>
                    <a:pt x="203200" y="0"/>
                  </a:cubicBezTo>
                  <a:close/>
                </a:path>
              </a:pathLst>
            </a:custGeom>
            <a:solidFill>
              <a:srgbClr val="0F042D"/>
            </a:solidFill>
            <a:ln cap="sq">
              <a:noFill/>
              <a:prstDash val="solid"/>
              <a:miter/>
            </a:ln>
          </p:spPr>
        </p:sp>
        <p:sp>
          <p:nvSpPr>
            <p:cNvPr id="10" name="TextBox 10"/>
            <p:cNvSpPr txBox="1"/>
            <p:nvPr/>
          </p:nvSpPr>
          <p:spPr>
            <a:xfrm>
              <a:off x="0" y="0"/>
              <a:ext cx="2208669" cy="406400"/>
            </a:xfrm>
            <a:prstGeom prst="rect">
              <a:avLst/>
            </a:prstGeom>
          </p:spPr>
          <p:txBody>
            <a:bodyPr lIns="50800" tIns="50800" rIns="50800" bIns="50800" rtlCol="0" anchor="ctr"/>
            <a:lstStyle/>
            <a:p>
              <a:pPr marL="0" lvl="0" indent="0" algn="ctr">
                <a:lnSpc>
                  <a:spcPts val="2686"/>
                </a:lnSpc>
              </a:pPr>
              <a:endParaRPr/>
            </a:p>
          </p:txBody>
        </p:sp>
      </p:grpSp>
      <p:grpSp>
        <p:nvGrpSpPr>
          <p:cNvPr id="11" name="Group 11"/>
          <p:cNvGrpSpPr/>
          <p:nvPr/>
        </p:nvGrpSpPr>
        <p:grpSpPr>
          <a:xfrm>
            <a:off x="4657277" y="505729"/>
            <a:ext cx="3625880" cy="502851"/>
            <a:chOff x="0" y="0"/>
            <a:chExt cx="2930405" cy="406400"/>
          </a:xfrm>
        </p:grpSpPr>
        <p:sp>
          <p:nvSpPr>
            <p:cNvPr id="12" name="Freeform 12"/>
            <p:cNvSpPr/>
            <p:nvPr/>
          </p:nvSpPr>
          <p:spPr>
            <a:xfrm>
              <a:off x="0" y="0"/>
              <a:ext cx="2930405" cy="406400"/>
            </a:xfrm>
            <a:custGeom>
              <a:avLst/>
              <a:gdLst/>
              <a:ahLst/>
              <a:cxnLst/>
              <a:rect l="l" t="t" r="r" b="b"/>
              <a:pathLst>
                <a:path w="2930405" h="406400">
                  <a:moveTo>
                    <a:pt x="2727205" y="0"/>
                  </a:moveTo>
                  <a:cubicBezTo>
                    <a:pt x="2839429" y="0"/>
                    <a:pt x="2930405" y="90976"/>
                    <a:pt x="2930405" y="203200"/>
                  </a:cubicBezTo>
                  <a:cubicBezTo>
                    <a:pt x="2930405" y="315424"/>
                    <a:pt x="2839429" y="406400"/>
                    <a:pt x="2727205" y="406400"/>
                  </a:cubicBezTo>
                  <a:lnTo>
                    <a:pt x="203200" y="406400"/>
                  </a:lnTo>
                  <a:cubicBezTo>
                    <a:pt x="90976" y="406400"/>
                    <a:pt x="0" y="315424"/>
                    <a:pt x="0" y="203200"/>
                  </a:cubicBezTo>
                  <a:cubicBezTo>
                    <a:pt x="0" y="90976"/>
                    <a:pt x="90976" y="0"/>
                    <a:pt x="203200" y="0"/>
                  </a:cubicBezTo>
                  <a:close/>
                </a:path>
              </a:pathLst>
            </a:custGeom>
            <a:ln w="9525" cap="sq">
              <a:solidFill>
                <a:srgbClr val="0F042D"/>
              </a:solidFill>
              <a:prstDash val="solid"/>
              <a:miter/>
            </a:ln>
          </p:spPr>
        </p:sp>
        <p:sp>
          <p:nvSpPr>
            <p:cNvPr id="13" name="TextBox 13"/>
            <p:cNvSpPr txBox="1"/>
            <p:nvPr/>
          </p:nvSpPr>
          <p:spPr>
            <a:xfrm>
              <a:off x="0" y="0"/>
              <a:ext cx="2930405" cy="406400"/>
            </a:xfrm>
            <a:prstGeom prst="rect">
              <a:avLst/>
            </a:prstGeom>
          </p:spPr>
          <p:txBody>
            <a:bodyPr lIns="50800" tIns="50800" rIns="50800" bIns="50800" rtlCol="0" anchor="ctr"/>
            <a:lstStyle/>
            <a:p>
              <a:pPr marL="0" lvl="0" indent="0" algn="ctr">
                <a:lnSpc>
                  <a:spcPts val="2686"/>
                </a:lnSpc>
              </a:pPr>
              <a:endParaRPr/>
            </a:p>
          </p:txBody>
        </p:sp>
      </p:grpSp>
      <p:sp>
        <p:nvSpPr>
          <p:cNvPr id="14" name="Freeform 14"/>
          <p:cNvSpPr/>
          <p:nvPr/>
        </p:nvSpPr>
        <p:spPr>
          <a:xfrm>
            <a:off x="1090400" y="559187"/>
            <a:ext cx="422594" cy="364968"/>
          </a:xfrm>
          <a:custGeom>
            <a:avLst/>
            <a:gdLst/>
            <a:ahLst/>
            <a:cxnLst/>
            <a:rect l="l" t="t" r="r" b="b"/>
            <a:pathLst>
              <a:path w="422594" h="364968">
                <a:moveTo>
                  <a:pt x="0" y="0"/>
                </a:moveTo>
                <a:lnTo>
                  <a:pt x="422594" y="0"/>
                </a:lnTo>
                <a:lnTo>
                  <a:pt x="422594" y="364968"/>
                </a:lnTo>
                <a:lnTo>
                  <a:pt x="0" y="36496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5" name="TextBox 15"/>
          <p:cNvSpPr txBox="1"/>
          <p:nvPr/>
        </p:nvSpPr>
        <p:spPr>
          <a:xfrm>
            <a:off x="1746751" y="644579"/>
            <a:ext cx="3737193" cy="233789"/>
          </a:xfrm>
          <a:prstGeom prst="rect">
            <a:avLst/>
          </a:prstGeom>
        </p:spPr>
        <p:txBody>
          <a:bodyPr lIns="0" tIns="0" rIns="0" bIns="0" rtlCol="0" anchor="t">
            <a:spAutoFit/>
          </a:bodyPr>
          <a:lstStyle/>
          <a:p>
            <a:pPr marL="0" lvl="0" indent="0" algn="l">
              <a:lnSpc>
                <a:spcPts val="1762"/>
              </a:lnSpc>
            </a:pPr>
            <a:r>
              <a:rPr lang="en-US" sz="2002" b="1" spc="-90" dirty="0">
                <a:solidFill>
                  <a:srgbClr val="0F042D"/>
                </a:solidFill>
                <a:latin typeface="Open Sauce Medium"/>
                <a:ea typeface="Open Sauce Medium"/>
                <a:cs typeface="Open Sauce Medium"/>
                <a:sym typeface="Open Sauce Medium"/>
              </a:rPr>
              <a:t>Rwi7a</a:t>
            </a:r>
          </a:p>
        </p:txBody>
      </p:sp>
      <p:sp>
        <p:nvSpPr>
          <p:cNvPr id="16" name="TextBox 16"/>
          <p:cNvSpPr txBox="1"/>
          <p:nvPr/>
        </p:nvSpPr>
        <p:spPr>
          <a:xfrm>
            <a:off x="14421703" y="668191"/>
            <a:ext cx="2931719" cy="199941"/>
          </a:xfrm>
          <a:prstGeom prst="rect">
            <a:avLst/>
          </a:prstGeom>
        </p:spPr>
        <p:txBody>
          <a:bodyPr lIns="0" tIns="0" rIns="0" bIns="0" rtlCol="0" anchor="t">
            <a:spAutoFit/>
          </a:bodyPr>
          <a:lstStyle/>
          <a:p>
            <a:pPr marL="0" lvl="0" indent="0" algn="ctr">
              <a:lnSpc>
                <a:spcPts val="1441"/>
              </a:lnSpc>
            </a:pPr>
            <a:r>
              <a:rPr lang="en-US" sz="1638" b="1" spc="-73">
                <a:solidFill>
                  <a:srgbClr val="0F042D"/>
                </a:solidFill>
                <a:latin typeface="Open Sauce Medium"/>
                <a:ea typeface="Open Sauce Medium"/>
                <a:cs typeface="Open Sauce Medium"/>
                <a:sym typeface="Open Sauce Medium"/>
              </a:rPr>
              <a:t>Market Analysis</a:t>
            </a:r>
          </a:p>
        </p:txBody>
      </p:sp>
      <p:sp>
        <p:nvSpPr>
          <p:cNvPr id="17" name="TextBox 17"/>
          <p:cNvSpPr txBox="1"/>
          <p:nvPr/>
        </p:nvSpPr>
        <p:spPr>
          <a:xfrm>
            <a:off x="4742541" y="668191"/>
            <a:ext cx="2345025" cy="199941"/>
          </a:xfrm>
          <a:prstGeom prst="rect">
            <a:avLst/>
          </a:prstGeom>
        </p:spPr>
        <p:txBody>
          <a:bodyPr lIns="0" tIns="0" rIns="0" bIns="0" rtlCol="0" anchor="t">
            <a:spAutoFit/>
          </a:bodyPr>
          <a:lstStyle/>
          <a:p>
            <a:pPr marL="0" lvl="0" indent="0" algn="ctr">
              <a:lnSpc>
                <a:spcPts val="1441"/>
              </a:lnSpc>
            </a:pPr>
            <a:r>
              <a:rPr lang="en-US" sz="1638" b="1" spc="-73">
                <a:solidFill>
                  <a:srgbClr val="0F042D"/>
                </a:solidFill>
                <a:latin typeface="Open Sauce Medium"/>
                <a:ea typeface="Open Sauce Medium"/>
                <a:cs typeface="Open Sauce Medium"/>
                <a:sym typeface="Open Sauce Medium"/>
              </a:rPr>
              <a:t>Startup Pitch Deck</a:t>
            </a:r>
          </a:p>
        </p:txBody>
      </p:sp>
      <p:sp>
        <p:nvSpPr>
          <p:cNvPr id="18" name="TextBox 18"/>
          <p:cNvSpPr txBox="1"/>
          <p:nvPr/>
        </p:nvSpPr>
        <p:spPr>
          <a:xfrm>
            <a:off x="9953770" y="668191"/>
            <a:ext cx="4279219" cy="182935"/>
          </a:xfrm>
          <a:prstGeom prst="rect">
            <a:avLst/>
          </a:prstGeom>
        </p:spPr>
        <p:txBody>
          <a:bodyPr lIns="0" tIns="0" rIns="0" bIns="0" rtlCol="0" anchor="t">
            <a:spAutoFit/>
          </a:bodyPr>
          <a:lstStyle/>
          <a:p>
            <a:pPr marL="0" lvl="0" indent="0" algn="ctr">
              <a:lnSpc>
                <a:spcPts val="1441"/>
              </a:lnSpc>
            </a:pPr>
            <a:r>
              <a:rPr lang="en-US" sz="1638" b="1" spc="-73" dirty="0">
                <a:solidFill>
                  <a:srgbClr val="EFEFEF"/>
                </a:solidFill>
                <a:latin typeface="Open Sauce Medium"/>
                <a:ea typeface="Open Sauce Medium"/>
                <a:cs typeface="Open Sauce Medium"/>
                <a:sym typeface="Open Sauce Medium"/>
              </a:rPr>
              <a:t>Presented by: </a:t>
            </a:r>
            <a:r>
              <a:rPr lang="en-US" sz="1638" b="1" spc="-73" dirty="0" err="1">
                <a:solidFill>
                  <a:srgbClr val="EFEFEF"/>
                </a:solidFill>
                <a:latin typeface="Open Sauce Medium"/>
                <a:ea typeface="Open Sauce Medium"/>
                <a:cs typeface="Open Sauce Medium"/>
                <a:sym typeface="Open Sauce Medium"/>
              </a:rPr>
              <a:t>Chakir</a:t>
            </a:r>
            <a:endParaRPr lang="en-US" sz="1638" b="1" spc="-73" dirty="0">
              <a:solidFill>
                <a:srgbClr val="EFEFEF"/>
              </a:solidFill>
              <a:latin typeface="Open Sauce Medium"/>
              <a:ea typeface="Open Sauce Medium"/>
              <a:cs typeface="Open Sauce Medium"/>
              <a:sym typeface="Open Sauce Medium"/>
            </a:endParaRPr>
          </a:p>
        </p:txBody>
      </p:sp>
      <p:sp>
        <p:nvSpPr>
          <p:cNvPr id="19" name="TextBox 19"/>
          <p:cNvSpPr txBox="1"/>
          <p:nvPr/>
        </p:nvSpPr>
        <p:spPr>
          <a:xfrm>
            <a:off x="7145539" y="668191"/>
            <a:ext cx="2674881" cy="199941"/>
          </a:xfrm>
          <a:prstGeom prst="rect">
            <a:avLst/>
          </a:prstGeom>
        </p:spPr>
        <p:txBody>
          <a:bodyPr lIns="0" tIns="0" rIns="0" bIns="0" rtlCol="0" anchor="t">
            <a:spAutoFit/>
          </a:bodyPr>
          <a:lstStyle/>
          <a:p>
            <a:pPr marL="0" lvl="0" indent="0" algn="ctr">
              <a:lnSpc>
                <a:spcPts val="1441"/>
              </a:lnSpc>
            </a:pPr>
            <a:r>
              <a:rPr lang="en-US" sz="1638" b="1" spc="-73" dirty="0">
                <a:solidFill>
                  <a:srgbClr val="EFEFEF"/>
                </a:solidFill>
                <a:latin typeface="Open Sauce Medium"/>
                <a:ea typeface="Open Sauce Medium"/>
                <a:cs typeface="Open Sauce Medium"/>
                <a:sym typeface="Open Sauce Medium"/>
              </a:rPr>
              <a:t>Business Presentation</a:t>
            </a:r>
          </a:p>
        </p:txBody>
      </p:sp>
      <p:grpSp>
        <p:nvGrpSpPr>
          <p:cNvPr id="20" name="Group 20"/>
          <p:cNvGrpSpPr/>
          <p:nvPr/>
        </p:nvGrpSpPr>
        <p:grpSpPr>
          <a:xfrm>
            <a:off x="-193450" y="3108806"/>
            <a:ext cx="18674901" cy="7378284"/>
            <a:chOff x="0" y="0"/>
            <a:chExt cx="24899868" cy="9837711"/>
          </a:xfrm>
        </p:grpSpPr>
        <p:grpSp>
          <p:nvGrpSpPr>
            <p:cNvPr id="21" name="Group 21"/>
            <p:cNvGrpSpPr/>
            <p:nvPr/>
          </p:nvGrpSpPr>
          <p:grpSpPr>
            <a:xfrm>
              <a:off x="0" y="4427815"/>
              <a:ext cx="3558057" cy="5409897"/>
              <a:chOff x="0" y="0"/>
              <a:chExt cx="812800" cy="1235833"/>
            </a:xfrm>
          </p:grpSpPr>
          <p:sp>
            <p:nvSpPr>
              <p:cNvPr id="22" name="Freeform 22"/>
              <p:cNvSpPr/>
              <p:nvPr/>
            </p:nvSpPr>
            <p:spPr>
              <a:xfrm>
                <a:off x="0" y="0"/>
                <a:ext cx="812800" cy="1235833"/>
              </a:xfrm>
              <a:custGeom>
                <a:avLst/>
                <a:gdLst/>
                <a:ahLst/>
                <a:cxnLst/>
                <a:rect l="l" t="t" r="r" b="b"/>
                <a:pathLst>
                  <a:path w="812800" h="1235833">
                    <a:moveTo>
                      <a:pt x="0" y="0"/>
                    </a:moveTo>
                    <a:lnTo>
                      <a:pt x="812800" y="0"/>
                    </a:lnTo>
                    <a:lnTo>
                      <a:pt x="812800" y="1235833"/>
                    </a:lnTo>
                    <a:lnTo>
                      <a:pt x="0" y="1235833"/>
                    </a:lnTo>
                    <a:close/>
                  </a:path>
                </a:pathLst>
              </a:custGeom>
              <a:gradFill rotWithShape="1">
                <a:gsLst>
                  <a:gs pos="0">
                    <a:srgbClr val="905BF4">
                      <a:alpha val="0"/>
                    </a:srgbClr>
                  </a:gs>
                  <a:gs pos="50000">
                    <a:srgbClr val="905BF4">
                      <a:alpha val="9310"/>
                    </a:srgbClr>
                  </a:gs>
                  <a:gs pos="100000">
                    <a:srgbClr val="905BF4">
                      <a:alpha val="24500"/>
                    </a:srgbClr>
                  </a:gs>
                </a:gsLst>
                <a:lin ang="5400000"/>
              </a:gradFill>
            </p:spPr>
          </p:sp>
          <p:sp>
            <p:nvSpPr>
              <p:cNvPr id="23" name="TextBox 23"/>
              <p:cNvSpPr txBox="1"/>
              <p:nvPr/>
            </p:nvSpPr>
            <p:spPr>
              <a:xfrm>
                <a:off x="0" y="0"/>
                <a:ext cx="812800" cy="1235833"/>
              </a:xfrm>
              <a:prstGeom prst="rect">
                <a:avLst/>
              </a:prstGeom>
            </p:spPr>
            <p:txBody>
              <a:bodyPr lIns="50800" tIns="50800" rIns="50800" bIns="50800" rtlCol="0" anchor="ctr"/>
              <a:lstStyle/>
              <a:p>
                <a:pPr marL="0" lvl="0" indent="0" algn="ctr">
                  <a:lnSpc>
                    <a:spcPts val="2686"/>
                  </a:lnSpc>
                  <a:spcBef>
                    <a:spcPct val="0"/>
                  </a:spcBef>
                </a:pPr>
                <a:endParaRPr/>
              </a:p>
            </p:txBody>
          </p:sp>
        </p:grpSp>
        <p:grpSp>
          <p:nvGrpSpPr>
            <p:cNvPr id="24" name="Group 24"/>
            <p:cNvGrpSpPr/>
            <p:nvPr/>
          </p:nvGrpSpPr>
          <p:grpSpPr>
            <a:xfrm>
              <a:off x="21341811" y="4427815"/>
              <a:ext cx="3558057" cy="5409897"/>
              <a:chOff x="0" y="0"/>
              <a:chExt cx="812800" cy="1235833"/>
            </a:xfrm>
          </p:grpSpPr>
          <p:sp>
            <p:nvSpPr>
              <p:cNvPr id="25" name="Freeform 25"/>
              <p:cNvSpPr/>
              <p:nvPr/>
            </p:nvSpPr>
            <p:spPr>
              <a:xfrm>
                <a:off x="0" y="0"/>
                <a:ext cx="812800" cy="1235833"/>
              </a:xfrm>
              <a:custGeom>
                <a:avLst/>
                <a:gdLst/>
                <a:ahLst/>
                <a:cxnLst/>
                <a:rect l="l" t="t" r="r" b="b"/>
                <a:pathLst>
                  <a:path w="812800" h="1235833">
                    <a:moveTo>
                      <a:pt x="0" y="0"/>
                    </a:moveTo>
                    <a:lnTo>
                      <a:pt x="812800" y="0"/>
                    </a:lnTo>
                    <a:lnTo>
                      <a:pt x="812800" y="1235833"/>
                    </a:lnTo>
                    <a:lnTo>
                      <a:pt x="0" y="1235833"/>
                    </a:lnTo>
                    <a:close/>
                  </a:path>
                </a:pathLst>
              </a:custGeom>
              <a:gradFill rotWithShape="1">
                <a:gsLst>
                  <a:gs pos="0">
                    <a:srgbClr val="905BF4">
                      <a:alpha val="0"/>
                    </a:srgbClr>
                  </a:gs>
                  <a:gs pos="50000">
                    <a:srgbClr val="905BF4">
                      <a:alpha val="9310"/>
                    </a:srgbClr>
                  </a:gs>
                  <a:gs pos="100000">
                    <a:srgbClr val="905BF4">
                      <a:alpha val="24500"/>
                    </a:srgbClr>
                  </a:gs>
                </a:gsLst>
                <a:lin ang="5400000"/>
              </a:gradFill>
            </p:spPr>
          </p:sp>
          <p:sp>
            <p:nvSpPr>
              <p:cNvPr id="26" name="TextBox 26"/>
              <p:cNvSpPr txBox="1"/>
              <p:nvPr/>
            </p:nvSpPr>
            <p:spPr>
              <a:xfrm>
                <a:off x="0" y="0"/>
                <a:ext cx="812800" cy="1235833"/>
              </a:xfrm>
              <a:prstGeom prst="rect">
                <a:avLst/>
              </a:prstGeom>
            </p:spPr>
            <p:txBody>
              <a:bodyPr lIns="50800" tIns="50800" rIns="50800" bIns="50800" rtlCol="0" anchor="ctr"/>
              <a:lstStyle/>
              <a:p>
                <a:pPr marL="0" lvl="0" indent="0" algn="ctr">
                  <a:lnSpc>
                    <a:spcPts val="2686"/>
                  </a:lnSpc>
                  <a:spcBef>
                    <a:spcPct val="0"/>
                  </a:spcBef>
                </a:pPr>
                <a:endParaRPr/>
              </a:p>
            </p:txBody>
          </p:sp>
        </p:grpSp>
        <p:grpSp>
          <p:nvGrpSpPr>
            <p:cNvPr id="27" name="Group 27"/>
            <p:cNvGrpSpPr/>
            <p:nvPr/>
          </p:nvGrpSpPr>
          <p:grpSpPr>
            <a:xfrm>
              <a:off x="3558057" y="3198827"/>
              <a:ext cx="3558057" cy="6638885"/>
              <a:chOff x="0" y="0"/>
              <a:chExt cx="812800" cy="1516582"/>
            </a:xfrm>
          </p:grpSpPr>
          <p:sp>
            <p:nvSpPr>
              <p:cNvPr id="28" name="Freeform 28"/>
              <p:cNvSpPr/>
              <p:nvPr/>
            </p:nvSpPr>
            <p:spPr>
              <a:xfrm>
                <a:off x="0" y="0"/>
                <a:ext cx="812800" cy="1516582"/>
              </a:xfrm>
              <a:custGeom>
                <a:avLst/>
                <a:gdLst/>
                <a:ahLst/>
                <a:cxnLst/>
                <a:rect l="l" t="t" r="r" b="b"/>
                <a:pathLst>
                  <a:path w="812800" h="1516582">
                    <a:moveTo>
                      <a:pt x="0" y="0"/>
                    </a:moveTo>
                    <a:lnTo>
                      <a:pt x="812800" y="0"/>
                    </a:lnTo>
                    <a:lnTo>
                      <a:pt x="812800" y="1516582"/>
                    </a:lnTo>
                    <a:lnTo>
                      <a:pt x="0" y="1516582"/>
                    </a:lnTo>
                    <a:close/>
                  </a:path>
                </a:pathLst>
              </a:custGeom>
              <a:gradFill rotWithShape="1">
                <a:gsLst>
                  <a:gs pos="0">
                    <a:srgbClr val="905BF4">
                      <a:alpha val="0"/>
                    </a:srgbClr>
                  </a:gs>
                  <a:gs pos="50000">
                    <a:srgbClr val="905BF4">
                      <a:alpha val="9310"/>
                    </a:srgbClr>
                  </a:gs>
                  <a:gs pos="100000">
                    <a:srgbClr val="905BF4">
                      <a:alpha val="24500"/>
                    </a:srgbClr>
                  </a:gs>
                </a:gsLst>
                <a:lin ang="5400000"/>
              </a:gradFill>
            </p:spPr>
          </p:sp>
          <p:sp>
            <p:nvSpPr>
              <p:cNvPr id="29" name="TextBox 29"/>
              <p:cNvSpPr txBox="1"/>
              <p:nvPr/>
            </p:nvSpPr>
            <p:spPr>
              <a:xfrm>
                <a:off x="0" y="0"/>
                <a:ext cx="812800" cy="1516582"/>
              </a:xfrm>
              <a:prstGeom prst="rect">
                <a:avLst/>
              </a:prstGeom>
            </p:spPr>
            <p:txBody>
              <a:bodyPr lIns="50800" tIns="50800" rIns="50800" bIns="50800" rtlCol="0" anchor="ctr"/>
              <a:lstStyle/>
              <a:p>
                <a:pPr marL="0" lvl="0" indent="0" algn="ctr">
                  <a:lnSpc>
                    <a:spcPts val="2686"/>
                  </a:lnSpc>
                  <a:spcBef>
                    <a:spcPct val="0"/>
                  </a:spcBef>
                </a:pPr>
                <a:endParaRPr/>
              </a:p>
            </p:txBody>
          </p:sp>
        </p:grpSp>
        <p:grpSp>
          <p:nvGrpSpPr>
            <p:cNvPr id="30" name="Group 30"/>
            <p:cNvGrpSpPr/>
            <p:nvPr/>
          </p:nvGrpSpPr>
          <p:grpSpPr>
            <a:xfrm>
              <a:off x="17783754" y="3198827"/>
              <a:ext cx="3558057" cy="6638885"/>
              <a:chOff x="0" y="0"/>
              <a:chExt cx="812800" cy="1516582"/>
            </a:xfrm>
          </p:grpSpPr>
          <p:sp>
            <p:nvSpPr>
              <p:cNvPr id="31" name="Freeform 31"/>
              <p:cNvSpPr/>
              <p:nvPr/>
            </p:nvSpPr>
            <p:spPr>
              <a:xfrm>
                <a:off x="0" y="0"/>
                <a:ext cx="812800" cy="1516582"/>
              </a:xfrm>
              <a:custGeom>
                <a:avLst/>
                <a:gdLst/>
                <a:ahLst/>
                <a:cxnLst/>
                <a:rect l="l" t="t" r="r" b="b"/>
                <a:pathLst>
                  <a:path w="812800" h="1516582">
                    <a:moveTo>
                      <a:pt x="0" y="0"/>
                    </a:moveTo>
                    <a:lnTo>
                      <a:pt x="812800" y="0"/>
                    </a:lnTo>
                    <a:lnTo>
                      <a:pt x="812800" y="1516582"/>
                    </a:lnTo>
                    <a:lnTo>
                      <a:pt x="0" y="1516582"/>
                    </a:lnTo>
                    <a:close/>
                  </a:path>
                </a:pathLst>
              </a:custGeom>
              <a:gradFill rotWithShape="1">
                <a:gsLst>
                  <a:gs pos="0">
                    <a:srgbClr val="905BF4">
                      <a:alpha val="0"/>
                    </a:srgbClr>
                  </a:gs>
                  <a:gs pos="50000">
                    <a:srgbClr val="905BF4">
                      <a:alpha val="9310"/>
                    </a:srgbClr>
                  </a:gs>
                  <a:gs pos="100000">
                    <a:srgbClr val="905BF4">
                      <a:alpha val="24500"/>
                    </a:srgbClr>
                  </a:gs>
                </a:gsLst>
                <a:lin ang="5400000"/>
              </a:gradFill>
            </p:spPr>
          </p:sp>
          <p:sp>
            <p:nvSpPr>
              <p:cNvPr id="32" name="TextBox 32"/>
              <p:cNvSpPr txBox="1"/>
              <p:nvPr/>
            </p:nvSpPr>
            <p:spPr>
              <a:xfrm>
                <a:off x="0" y="0"/>
                <a:ext cx="812800" cy="1516582"/>
              </a:xfrm>
              <a:prstGeom prst="rect">
                <a:avLst/>
              </a:prstGeom>
            </p:spPr>
            <p:txBody>
              <a:bodyPr lIns="50800" tIns="50800" rIns="50800" bIns="50800" rtlCol="0" anchor="ctr"/>
              <a:lstStyle/>
              <a:p>
                <a:pPr marL="0" lvl="0" indent="0" algn="ctr">
                  <a:lnSpc>
                    <a:spcPts val="2686"/>
                  </a:lnSpc>
                  <a:spcBef>
                    <a:spcPct val="0"/>
                  </a:spcBef>
                </a:pPr>
                <a:endParaRPr/>
              </a:p>
            </p:txBody>
          </p:sp>
        </p:grpSp>
        <p:grpSp>
          <p:nvGrpSpPr>
            <p:cNvPr id="33" name="Group 33"/>
            <p:cNvGrpSpPr/>
            <p:nvPr/>
          </p:nvGrpSpPr>
          <p:grpSpPr>
            <a:xfrm>
              <a:off x="7116114" y="1874177"/>
              <a:ext cx="3558057" cy="7963534"/>
              <a:chOff x="0" y="0"/>
              <a:chExt cx="812800" cy="1819184"/>
            </a:xfrm>
          </p:grpSpPr>
          <p:sp>
            <p:nvSpPr>
              <p:cNvPr id="34" name="Freeform 34"/>
              <p:cNvSpPr/>
              <p:nvPr/>
            </p:nvSpPr>
            <p:spPr>
              <a:xfrm>
                <a:off x="0" y="0"/>
                <a:ext cx="812800" cy="1819184"/>
              </a:xfrm>
              <a:custGeom>
                <a:avLst/>
                <a:gdLst/>
                <a:ahLst/>
                <a:cxnLst/>
                <a:rect l="l" t="t" r="r" b="b"/>
                <a:pathLst>
                  <a:path w="812800" h="1819184">
                    <a:moveTo>
                      <a:pt x="0" y="0"/>
                    </a:moveTo>
                    <a:lnTo>
                      <a:pt x="812800" y="0"/>
                    </a:lnTo>
                    <a:lnTo>
                      <a:pt x="812800" y="1819184"/>
                    </a:lnTo>
                    <a:lnTo>
                      <a:pt x="0" y="1819184"/>
                    </a:lnTo>
                    <a:close/>
                  </a:path>
                </a:pathLst>
              </a:custGeom>
              <a:gradFill rotWithShape="1">
                <a:gsLst>
                  <a:gs pos="0">
                    <a:srgbClr val="905BF4">
                      <a:alpha val="0"/>
                    </a:srgbClr>
                  </a:gs>
                  <a:gs pos="50000">
                    <a:srgbClr val="905BF4">
                      <a:alpha val="9310"/>
                    </a:srgbClr>
                  </a:gs>
                  <a:gs pos="100000">
                    <a:srgbClr val="905BF4">
                      <a:alpha val="24500"/>
                    </a:srgbClr>
                  </a:gs>
                </a:gsLst>
                <a:lin ang="5400000"/>
              </a:gradFill>
            </p:spPr>
          </p:sp>
          <p:sp>
            <p:nvSpPr>
              <p:cNvPr id="35" name="TextBox 35"/>
              <p:cNvSpPr txBox="1"/>
              <p:nvPr/>
            </p:nvSpPr>
            <p:spPr>
              <a:xfrm>
                <a:off x="0" y="0"/>
                <a:ext cx="812800" cy="1819184"/>
              </a:xfrm>
              <a:prstGeom prst="rect">
                <a:avLst/>
              </a:prstGeom>
            </p:spPr>
            <p:txBody>
              <a:bodyPr lIns="50800" tIns="50800" rIns="50800" bIns="50800" rtlCol="0" anchor="ctr"/>
              <a:lstStyle/>
              <a:p>
                <a:pPr marL="0" lvl="0" indent="0" algn="ctr">
                  <a:lnSpc>
                    <a:spcPts val="2686"/>
                  </a:lnSpc>
                  <a:spcBef>
                    <a:spcPct val="0"/>
                  </a:spcBef>
                </a:pPr>
                <a:endParaRPr/>
              </a:p>
            </p:txBody>
          </p:sp>
        </p:grpSp>
        <p:grpSp>
          <p:nvGrpSpPr>
            <p:cNvPr id="36" name="Group 36"/>
            <p:cNvGrpSpPr/>
            <p:nvPr/>
          </p:nvGrpSpPr>
          <p:grpSpPr>
            <a:xfrm>
              <a:off x="14232228" y="1874177"/>
              <a:ext cx="3558057" cy="7963534"/>
              <a:chOff x="0" y="0"/>
              <a:chExt cx="812800" cy="1819184"/>
            </a:xfrm>
          </p:grpSpPr>
          <p:sp>
            <p:nvSpPr>
              <p:cNvPr id="37" name="Freeform 37"/>
              <p:cNvSpPr/>
              <p:nvPr/>
            </p:nvSpPr>
            <p:spPr>
              <a:xfrm>
                <a:off x="0" y="0"/>
                <a:ext cx="812800" cy="1819184"/>
              </a:xfrm>
              <a:custGeom>
                <a:avLst/>
                <a:gdLst/>
                <a:ahLst/>
                <a:cxnLst/>
                <a:rect l="l" t="t" r="r" b="b"/>
                <a:pathLst>
                  <a:path w="812800" h="1819184">
                    <a:moveTo>
                      <a:pt x="0" y="0"/>
                    </a:moveTo>
                    <a:lnTo>
                      <a:pt x="812800" y="0"/>
                    </a:lnTo>
                    <a:lnTo>
                      <a:pt x="812800" y="1819184"/>
                    </a:lnTo>
                    <a:lnTo>
                      <a:pt x="0" y="1819184"/>
                    </a:lnTo>
                    <a:close/>
                  </a:path>
                </a:pathLst>
              </a:custGeom>
              <a:gradFill rotWithShape="1">
                <a:gsLst>
                  <a:gs pos="0">
                    <a:srgbClr val="905BF4">
                      <a:alpha val="0"/>
                    </a:srgbClr>
                  </a:gs>
                  <a:gs pos="50000">
                    <a:srgbClr val="905BF4">
                      <a:alpha val="9310"/>
                    </a:srgbClr>
                  </a:gs>
                  <a:gs pos="100000">
                    <a:srgbClr val="905BF4">
                      <a:alpha val="24500"/>
                    </a:srgbClr>
                  </a:gs>
                </a:gsLst>
                <a:lin ang="5400000"/>
              </a:gradFill>
            </p:spPr>
          </p:sp>
          <p:sp>
            <p:nvSpPr>
              <p:cNvPr id="38" name="TextBox 38"/>
              <p:cNvSpPr txBox="1"/>
              <p:nvPr/>
            </p:nvSpPr>
            <p:spPr>
              <a:xfrm>
                <a:off x="0" y="0"/>
                <a:ext cx="812800" cy="1819184"/>
              </a:xfrm>
              <a:prstGeom prst="rect">
                <a:avLst/>
              </a:prstGeom>
            </p:spPr>
            <p:txBody>
              <a:bodyPr lIns="50800" tIns="50800" rIns="50800" bIns="50800" rtlCol="0" anchor="ctr"/>
              <a:lstStyle/>
              <a:p>
                <a:pPr marL="0" lvl="0" indent="0" algn="ctr">
                  <a:lnSpc>
                    <a:spcPts val="2686"/>
                  </a:lnSpc>
                  <a:spcBef>
                    <a:spcPct val="0"/>
                  </a:spcBef>
                </a:pPr>
                <a:endParaRPr/>
              </a:p>
            </p:txBody>
          </p:sp>
        </p:grpSp>
        <p:grpSp>
          <p:nvGrpSpPr>
            <p:cNvPr id="39" name="Group 39"/>
            <p:cNvGrpSpPr/>
            <p:nvPr/>
          </p:nvGrpSpPr>
          <p:grpSpPr>
            <a:xfrm>
              <a:off x="10674171" y="0"/>
              <a:ext cx="3558057" cy="9837711"/>
              <a:chOff x="0" y="0"/>
              <a:chExt cx="812800" cy="2247320"/>
            </a:xfrm>
          </p:grpSpPr>
          <p:sp>
            <p:nvSpPr>
              <p:cNvPr id="40" name="Freeform 40"/>
              <p:cNvSpPr/>
              <p:nvPr/>
            </p:nvSpPr>
            <p:spPr>
              <a:xfrm>
                <a:off x="0" y="0"/>
                <a:ext cx="812800" cy="2247320"/>
              </a:xfrm>
              <a:custGeom>
                <a:avLst/>
                <a:gdLst/>
                <a:ahLst/>
                <a:cxnLst/>
                <a:rect l="l" t="t" r="r" b="b"/>
                <a:pathLst>
                  <a:path w="812800" h="2247320">
                    <a:moveTo>
                      <a:pt x="0" y="0"/>
                    </a:moveTo>
                    <a:lnTo>
                      <a:pt x="812800" y="0"/>
                    </a:lnTo>
                    <a:lnTo>
                      <a:pt x="812800" y="2247320"/>
                    </a:lnTo>
                    <a:lnTo>
                      <a:pt x="0" y="2247320"/>
                    </a:lnTo>
                    <a:close/>
                  </a:path>
                </a:pathLst>
              </a:custGeom>
              <a:gradFill rotWithShape="1">
                <a:gsLst>
                  <a:gs pos="0">
                    <a:srgbClr val="905BF4">
                      <a:alpha val="0"/>
                    </a:srgbClr>
                  </a:gs>
                  <a:gs pos="50000">
                    <a:srgbClr val="905BF4">
                      <a:alpha val="9310"/>
                    </a:srgbClr>
                  </a:gs>
                  <a:gs pos="100000">
                    <a:srgbClr val="905BF4">
                      <a:alpha val="24500"/>
                    </a:srgbClr>
                  </a:gs>
                </a:gsLst>
                <a:lin ang="5400000"/>
              </a:gradFill>
            </p:spPr>
          </p:sp>
          <p:sp>
            <p:nvSpPr>
              <p:cNvPr id="41" name="TextBox 41"/>
              <p:cNvSpPr txBox="1"/>
              <p:nvPr/>
            </p:nvSpPr>
            <p:spPr>
              <a:xfrm>
                <a:off x="0" y="0"/>
                <a:ext cx="812800" cy="2247320"/>
              </a:xfrm>
              <a:prstGeom prst="rect">
                <a:avLst/>
              </a:prstGeom>
            </p:spPr>
            <p:txBody>
              <a:bodyPr lIns="50800" tIns="50800" rIns="50800" bIns="50800" rtlCol="0" anchor="ctr"/>
              <a:lstStyle/>
              <a:p>
                <a:pPr marL="0" lvl="0" indent="0" algn="ctr">
                  <a:lnSpc>
                    <a:spcPts val="2686"/>
                  </a:lnSpc>
                </a:pPr>
                <a:endParaRPr/>
              </a:p>
            </p:txBody>
          </p:sp>
        </p:grpSp>
      </p:grpSp>
      <p:grpSp>
        <p:nvGrpSpPr>
          <p:cNvPr id="42" name="Group 42"/>
          <p:cNvGrpSpPr/>
          <p:nvPr/>
        </p:nvGrpSpPr>
        <p:grpSpPr>
          <a:xfrm>
            <a:off x="14608384" y="1876277"/>
            <a:ext cx="3401913" cy="7157609"/>
            <a:chOff x="0" y="0"/>
            <a:chExt cx="352977" cy="742661"/>
          </a:xfrm>
        </p:grpSpPr>
        <p:sp>
          <p:nvSpPr>
            <p:cNvPr id="43" name="Freeform 43"/>
            <p:cNvSpPr/>
            <p:nvPr/>
          </p:nvSpPr>
          <p:spPr>
            <a:xfrm>
              <a:off x="0" y="0"/>
              <a:ext cx="352977" cy="742661"/>
            </a:xfrm>
            <a:custGeom>
              <a:avLst/>
              <a:gdLst/>
              <a:ahLst/>
              <a:cxnLst/>
              <a:rect l="l" t="t" r="r" b="b"/>
              <a:pathLst>
                <a:path w="352977" h="742661">
                  <a:moveTo>
                    <a:pt x="81927" y="0"/>
                  </a:moveTo>
                  <a:lnTo>
                    <a:pt x="271049" y="0"/>
                  </a:lnTo>
                  <a:cubicBezTo>
                    <a:pt x="292778" y="0"/>
                    <a:pt x="313616" y="8632"/>
                    <a:pt x="328981" y="23996"/>
                  </a:cubicBezTo>
                  <a:cubicBezTo>
                    <a:pt x="344345" y="39360"/>
                    <a:pt x="352977" y="60199"/>
                    <a:pt x="352977" y="81927"/>
                  </a:cubicBezTo>
                  <a:lnTo>
                    <a:pt x="352977" y="660734"/>
                  </a:lnTo>
                  <a:cubicBezTo>
                    <a:pt x="352977" y="682462"/>
                    <a:pt x="344345" y="703301"/>
                    <a:pt x="328981" y="718665"/>
                  </a:cubicBezTo>
                  <a:cubicBezTo>
                    <a:pt x="313616" y="734030"/>
                    <a:pt x="292778" y="742661"/>
                    <a:pt x="271049" y="742661"/>
                  </a:cubicBezTo>
                  <a:lnTo>
                    <a:pt x="81927" y="742661"/>
                  </a:lnTo>
                  <a:cubicBezTo>
                    <a:pt x="60199" y="742661"/>
                    <a:pt x="39360" y="734030"/>
                    <a:pt x="23996" y="718665"/>
                  </a:cubicBezTo>
                  <a:cubicBezTo>
                    <a:pt x="8632" y="703301"/>
                    <a:pt x="0" y="682462"/>
                    <a:pt x="0" y="660734"/>
                  </a:cubicBezTo>
                  <a:lnTo>
                    <a:pt x="0" y="81927"/>
                  </a:lnTo>
                  <a:cubicBezTo>
                    <a:pt x="0" y="60199"/>
                    <a:pt x="8632" y="39360"/>
                    <a:pt x="23996" y="23996"/>
                  </a:cubicBezTo>
                  <a:cubicBezTo>
                    <a:pt x="39360" y="8632"/>
                    <a:pt x="60199" y="0"/>
                    <a:pt x="81927" y="0"/>
                  </a:cubicBezTo>
                  <a:close/>
                </a:path>
              </a:pathLst>
            </a:custGeom>
            <a:blipFill>
              <a:blip r:embed="rId4">
                <a:alphaModFix amt="68000"/>
              </a:blip>
              <a:stretch>
                <a:fillRect l="-101" r="-101"/>
              </a:stretch>
            </a:blipFill>
            <a:ln w="9525" cap="rnd">
              <a:solidFill>
                <a:srgbClr val="0F042D">
                  <a:alpha val="67843"/>
                </a:srgbClr>
              </a:solidFill>
              <a:prstDash val="solid"/>
              <a:round/>
            </a:ln>
          </p:spPr>
        </p:sp>
      </p:grpSp>
      <p:grpSp>
        <p:nvGrpSpPr>
          <p:cNvPr id="44" name="Group 44"/>
          <p:cNvGrpSpPr/>
          <p:nvPr/>
        </p:nvGrpSpPr>
        <p:grpSpPr>
          <a:xfrm>
            <a:off x="9586510" y="1876277"/>
            <a:ext cx="3401913" cy="7157609"/>
            <a:chOff x="0" y="0"/>
            <a:chExt cx="352977" cy="742661"/>
          </a:xfrm>
        </p:grpSpPr>
        <p:sp>
          <p:nvSpPr>
            <p:cNvPr id="45" name="Freeform 45"/>
            <p:cNvSpPr/>
            <p:nvPr/>
          </p:nvSpPr>
          <p:spPr>
            <a:xfrm>
              <a:off x="0" y="0"/>
              <a:ext cx="352977" cy="742661"/>
            </a:xfrm>
            <a:custGeom>
              <a:avLst/>
              <a:gdLst/>
              <a:ahLst/>
              <a:cxnLst/>
              <a:rect l="l" t="t" r="r" b="b"/>
              <a:pathLst>
                <a:path w="352977" h="742661">
                  <a:moveTo>
                    <a:pt x="81927" y="0"/>
                  </a:moveTo>
                  <a:lnTo>
                    <a:pt x="271049" y="0"/>
                  </a:lnTo>
                  <a:cubicBezTo>
                    <a:pt x="292778" y="0"/>
                    <a:pt x="313616" y="8632"/>
                    <a:pt x="328981" y="23996"/>
                  </a:cubicBezTo>
                  <a:cubicBezTo>
                    <a:pt x="344345" y="39360"/>
                    <a:pt x="352977" y="60199"/>
                    <a:pt x="352977" y="81927"/>
                  </a:cubicBezTo>
                  <a:lnTo>
                    <a:pt x="352977" y="660734"/>
                  </a:lnTo>
                  <a:cubicBezTo>
                    <a:pt x="352977" y="682462"/>
                    <a:pt x="344345" y="703301"/>
                    <a:pt x="328981" y="718665"/>
                  </a:cubicBezTo>
                  <a:cubicBezTo>
                    <a:pt x="313616" y="734030"/>
                    <a:pt x="292778" y="742661"/>
                    <a:pt x="271049" y="742661"/>
                  </a:cubicBezTo>
                  <a:lnTo>
                    <a:pt x="81927" y="742661"/>
                  </a:lnTo>
                  <a:cubicBezTo>
                    <a:pt x="60199" y="742661"/>
                    <a:pt x="39360" y="734030"/>
                    <a:pt x="23996" y="718665"/>
                  </a:cubicBezTo>
                  <a:cubicBezTo>
                    <a:pt x="8632" y="703301"/>
                    <a:pt x="0" y="682462"/>
                    <a:pt x="0" y="660734"/>
                  </a:cubicBezTo>
                  <a:lnTo>
                    <a:pt x="0" y="81927"/>
                  </a:lnTo>
                  <a:cubicBezTo>
                    <a:pt x="0" y="60199"/>
                    <a:pt x="8632" y="39360"/>
                    <a:pt x="23996" y="23996"/>
                  </a:cubicBezTo>
                  <a:cubicBezTo>
                    <a:pt x="39360" y="8632"/>
                    <a:pt x="60199" y="0"/>
                    <a:pt x="81927" y="0"/>
                  </a:cubicBezTo>
                  <a:close/>
                </a:path>
              </a:pathLst>
            </a:custGeom>
            <a:blipFill>
              <a:blip r:embed="rId5">
                <a:alphaModFix amt="68000"/>
              </a:blip>
              <a:stretch>
                <a:fillRect l="-101" r="-101"/>
              </a:stretch>
            </a:blipFill>
            <a:ln w="9525" cap="rnd">
              <a:solidFill>
                <a:srgbClr val="0F042D">
                  <a:alpha val="67843"/>
                </a:srgbClr>
              </a:solidFill>
              <a:prstDash val="solid"/>
              <a:round/>
            </a:ln>
          </p:spPr>
        </p:sp>
      </p:grpSp>
      <p:grpSp>
        <p:nvGrpSpPr>
          <p:cNvPr id="46" name="Group 46"/>
          <p:cNvGrpSpPr/>
          <p:nvPr/>
        </p:nvGrpSpPr>
        <p:grpSpPr>
          <a:xfrm>
            <a:off x="10337507" y="1651862"/>
            <a:ext cx="6921793" cy="7606438"/>
            <a:chOff x="0" y="0"/>
            <a:chExt cx="675815" cy="742661"/>
          </a:xfrm>
        </p:grpSpPr>
        <p:sp>
          <p:nvSpPr>
            <p:cNvPr id="47" name="Freeform 47"/>
            <p:cNvSpPr/>
            <p:nvPr/>
          </p:nvSpPr>
          <p:spPr>
            <a:xfrm>
              <a:off x="0" y="0"/>
              <a:ext cx="675815" cy="742661"/>
            </a:xfrm>
            <a:custGeom>
              <a:avLst/>
              <a:gdLst/>
              <a:ahLst/>
              <a:cxnLst/>
              <a:rect l="l" t="t" r="r" b="b"/>
              <a:pathLst>
                <a:path w="675815" h="742661">
                  <a:moveTo>
                    <a:pt x="40265" y="0"/>
                  </a:moveTo>
                  <a:lnTo>
                    <a:pt x="635550" y="0"/>
                  </a:lnTo>
                  <a:cubicBezTo>
                    <a:pt x="646229" y="0"/>
                    <a:pt x="656471" y="4242"/>
                    <a:pt x="664022" y="11793"/>
                  </a:cubicBezTo>
                  <a:cubicBezTo>
                    <a:pt x="671573" y="19345"/>
                    <a:pt x="675815" y="29586"/>
                    <a:pt x="675815" y="40265"/>
                  </a:cubicBezTo>
                  <a:lnTo>
                    <a:pt x="675815" y="702396"/>
                  </a:lnTo>
                  <a:cubicBezTo>
                    <a:pt x="675815" y="713075"/>
                    <a:pt x="671573" y="723316"/>
                    <a:pt x="664022" y="730868"/>
                  </a:cubicBezTo>
                  <a:cubicBezTo>
                    <a:pt x="656471" y="738419"/>
                    <a:pt x="646229" y="742661"/>
                    <a:pt x="635550" y="742661"/>
                  </a:cubicBezTo>
                  <a:lnTo>
                    <a:pt x="40265" y="742661"/>
                  </a:lnTo>
                  <a:cubicBezTo>
                    <a:pt x="29586" y="742661"/>
                    <a:pt x="19345" y="738419"/>
                    <a:pt x="11793" y="730868"/>
                  </a:cubicBezTo>
                  <a:cubicBezTo>
                    <a:pt x="4242" y="723316"/>
                    <a:pt x="0" y="713075"/>
                    <a:pt x="0" y="702396"/>
                  </a:cubicBezTo>
                  <a:lnTo>
                    <a:pt x="0" y="40265"/>
                  </a:lnTo>
                  <a:cubicBezTo>
                    <a:pt x="0" y="29586"/>
                    <a:pt x="4242" y="19345"/>
                    <a:pt x="11793" y="11793"/>
                  </a:cubicBezTo>
                  <a:cubicBezTo>
                    <a:pt x="19345" y="4242"/>
                    <a:pt x="29586" y="0"/>
                    <a:pt x="40265" y="0"/>
                  </a:cubicBezTo>
                  <a:close/>
                </a:path>
              </a:pathLst>
            </a:custGeom>
            <a:blipFill>
              <a:blip r:embed="rId6"/>
              <a:stretch>
                <a:fillRect/>
              </a:stretch>
            </a:blipFill>
            <a:ln w="9525" cap="rnd">
              <a:solidFill>
                <a:srgbClr val="0F042D"/>
              </a:solidFill>
              <a:prstDash val="solid"/>
              <a:round/>
            </a:ln>
          </p:spPr>
        </p:sp>
      </p:grpSp>
      <p:sp>
        <p:nvSpPr>
          <p:cNvPr id="48" name="TextBox 48"/>
          <p:cNvSpPr txBox="1"/>
          <p:nvPr/>
        </p:nvSpPr>
        <p:spPr>
          <a:xfrm>
            <a:off x="1028700" y="1766162"/>
            <a:ext cx="8179830" cy="1007108"/>
          </a:xfrm>
          <a:prstGeom prst="rect">
            <a:avLst/>
          </a:prstGeom>
        </p:spPr>
        <p:txBody>
          <a:bodyPr lIns="0" tIns="0" rIns="0" bIns="0" rtlCol="0" anchor="t">
            <a:spAutoFit/>
          </a:bodyPr>
          <a:lstStyle/>
          <a:p>
            <a:pPr marL="0" lvl="0" indent="0" algn="l">
              <a:lnSpc>
                <a:spcPts val="7603"/>
              </a:lnSpc>
            </a:pPr>
            <a:r>
              <a:rPr lang="en-US" sz="7382" b="1" spc="-332">
                <a:solidFill>
                  <a:srgbClr val="0F042D"/>
                </a:solidFill>
                <a:latin typeface="Open Sauce Medium"/>
                <a:ea typeface="Open Sauce Medium"/>
                <a:cs typeface="Open Sauce Medium"/>
                <a:sym typeface="Open Sauce Medium"/>
              </a:rPr>
              <a:t>Market Opportunity</a:t>
            </a:r>
          </a:p>
        </p:txBody>
      </p:sp>
      <p:sp>
        <p:nvSpPr>
          <p:cNvPr id="49" name="TextBox 49"/>
          <p:cNvSpPr txBox="1"/>
          <p:nvPr/>
        </p:nvSpPr>
        <p:spPr>
          <a:xfrm>
            <a:off x="1093231" y="3892370"/>
            <a:ext cx="7189926" cy="1074565"/>
          </a:xfrm>
          <a:prstGeom prst="rect">
            <a:avLst/>
          </a:prstGeom>
        </p:spPr>
        <p:txBody>
          <a:bodyPr lIns="0" tIns="0" rIns="0" bIns="0" rtlCol="0" anchor="t">
            <a:spAutoFit/>
          </a:bodyPr>
          <a:lstStyle/>
          <a:p>
            <a:pPr marL="0" lvl="0" indent="0" algn="l">
              <a:lnSpc>
                <a:spcPts val="2130"/>
              </a:lnSpc>
            </a:pPr>
            <a:r>
              <a:rPr lang="en-US" sz="1638" u="none" strike="noStrike" spc="-52" dirty="0">
                <a:solidFill>
                  <a:srgbClr val="0F042D"/>
                </a:solidFill>
                <a:latin typeface="Aileron Light"/>
                <a:ea typeface="Aileron Light"/>
                <a:cs typeface="Aileron Light"/>
                <a:sym typeface="Aileron Light"/>
              </a:rPr>
              <a:t>The fragrance market is experiencing unprecedented growth as consumers seek accessible luxury alternatives. Young professionals and students are increasingly willing to invest in signature scents that elevate their daily experiences, creating a perfect convergence of demand and opportunity for premium yet affordable perfumes.</a:t>
            </a:r>
          </a:p>
        </p:txBody>
      </p:sp>
      <p:grpSp>
        <p:nvGrpSpPr>
          <p:cNvPr id="50" name="Group 50"/>
          <p:cNvGrpSpPr/>
          <p:nvPr/>
        </p:nvGrpSpPr>
        <p:grpSpPr>
          <a:xfrm>
            <a:off x="6780503" y="5616570"/>
            <a:ext cx="4941681" cy="3350250"/>
            <a:chOff x="0" y="0"/>
            <a:chExt cx="1301513" cy="882370"/>
          </a:xfrm>
        </p:grpSpPr>
        <p:sp>
          <p:nvSpPr>
            <p:cNvPr id="51" name="Freeform 51"/>
            <p:cNvSpPr/>
            <p:nvPr/>
          </p:nvSpPr>
          <p:spPr>
            <a:xfrm>
              <a:off x="0" y="0"/>
              <a:ext cx="1301513" cy="882370"/>
            </a:xfrm>
            <a:custGeom>
              <a:avLst/>
              <a:gdLst/>
              <a:ahLst/>
              <a:cxnLst/>
              <a:rect l="l" t="t" r="r" b="b"/>
              <a:pathLst>
                <a:path w="1301513" h="882370">
                  <a:moveTo>
                    <a:pt x="56400" y="0"/>
                  </a:moveTo>
                  <a:lnTo>
                    <a:pt x="1245113" y="0"/>
                  </a:lnTo>
                  <a:cubicBezTo>
                    <a:pt x="1276262" y="0"/>
                    <a:pt x="1301513" y="25251"/>
                    <a:pt x="1301513" y="56400"/>
                  </a:cubicBezTo>
                  <a:lnTo>
                    <a:pt x="1301513" y="825971"/>
                  </a:lnTo>
                  <a:cubicBezTo>
                    <a:pt x="1301513" y="857119"/>
                    <a:pt x="1276262" y="882370"/>
                    <a:pt x="1245113" y="882370"/>
                  </a:cubicBezTo>
                  <a:lnTo>
                    <a:pt x="56400" y="882370"/>
                  </a:lnTo>
                  <a:cubicBezTo>
                    <a:pt x="25251" y="882370"/>
                    <a:pt x="0" y="857119"/>
                    <a:pt x="0" y="825971"/>
                  </a:cubicBezTo>
                  <a:lnTo>
                    <a:pt x="0" y="56400"/>
                  </a:lnTo>
                  <a:cubicBezTo>
                    <a:pt x="0" y="25251"/>
                    <a:pt x="25251" y="0"/>
                    <a:pt x="56400" y="0"/>
                  </a:cubicBezTo>
                  <a:close/>
                </a:path>
              </a:pathLst>
            </a:custGeom>
            <a:gradFill rotWithShape="1">
              <a:gsLst>
                <a:gs pos="0">
                  <a:srgbClr val="573F9D">
                    <a:alpha val="100000"/>
                  </a:srgbClr>
                </a:gs>
                <a:gs pos="50000">
                  <a:srgbClr val="332069">
                    <a:alpha val="100000"/>
                  </a:srgbClr>
                </a:gs>
                <a:gs pos="100000">
                  <a:srgbClr val="0F042D">
                    <a:alpha val="100000"/>
                  </a:srgbClr>
                </a:gs>
              </a:gsLst>
              <a:lin ang="2700000"/>
            </a:gradFill>
            <a:ln w="19050" cap="rnd">
              <a:solidFill>
                <a:srgbClr val="EFEFEF"/>
              </a:solidFill>
              <a:prstDash val="solid"/>
              <a:round/>
            </a:ln>
          </p:spPr>
        </p:sp>
        <p:sp>
          <p:nvSpPr>
            <p:cNvPr id="52" name="TextBox 52"/>
            <p:cNvSpPr txBox="1"/>
            <p:nvPr/>
          </p:nvSpPr>
          <p:spPr>
            <a:xfrm>
              <a:off x="0" y="0"/>
              <a:ext cx="1301513" cy="882370"/>
            </a:xfrm>
            <a:prstGeom prst="rect">
              <a:avLst/>
            </a:prstGeom>
          </p:spPr>
          <p:txBody>
            <a:bodyPr lIns="50800" tIns="50800" rIns="50800" bIns="50800" rtlCol="0" anchor="ctr"/>
            <a:lstStyle/>
            <a:p>
              <a:pPr marL="0" lvl="0" indent="0" algn="ctr">
                <a:lnSpc>
                  <a:spcPts val="2686"/>
                </a:lnSpc>
              </a:pPr>
              <a:endParaRPr/>
            </a:p>
          </p:txBody>
        </p:sp>
      </p:grpSp>
      <p:grpSp>
        <p:nvGrpSpPr>
          <p:cNvPr id="53" name="Group 53"/>
          <p:cNvGrpSpPr/>
          <p:nvPr/>
        </p:nvGrpSpPr>
        <p:grpSpPr>
          <a:xfrm>
            <a:off x="1028700" y="5143500"/>
            <a:ext cx="4941681" cy="3350250"/>
            <a:chOff x="0" y="0"/>
            <a:chExt cx="1301513" cy="882370"/>
          </a:xfrm>
        </p:grpSpPr>
        <p:sp>
          <p:nvSpPr>
            <p:cNvPr id="54" name="Freeform 54"/>
            <p:cNvSpPr/>
            <p:nvPr/>
          </p:nvSpPr>
          <p:spPr>
            <a:xfrm>
              <a:off x="0" y="0"/>
              <a:ext cx="1301513" cy="882370"/>
            </a:xfrm>
            <a:custGeom>
              <a:avLst/>
              <a:gdLst/>
              <a:ahLst/>
              <a:cxnLst/>
              <a:rect l="l" t="t" r="r" b="b"/>
              <a:pathLst>
                <a:path w="1301513" h="882370">
                  <a:moveTo>
                    <a:pt x="56400" y="0"/>
                  </a:moveTo>
                  <a:lnTo>
                    <a:pt x="1245113" y="0"/>
                  </a:lnTo>
                  <a:cubicBezTo>
                    <a:pt x="1276262" y="0"/>
                    <a:pt x="1301513" y="25251"/>
                    <a:pt x="1301513" y="56400"/>
                  </a:cubicBezTo>
                  <a:lnTo>
                    <a:pt x="1301513" y="825971"/>
                  </a:lnTo>
                  <a:cubicBezTo>
                    <a:pt x="1301513" y="857119"/>
                    <a:pt x="1276262" y="882370"/>
                    <a:pt x="1245113" y="882370"/>
                  </a:cubicBezTo>
                  <a:lnTo>
                    <a:pt x="56400" y="882370"/>
                  </a:lnTo>
                  <a:cubicBezTo>
                    <a:pt x="25251" y="882370"/>
                    <a:pt x="0" y="857119"/>
                    <a:pt x="0" y="825971"/>
                  </a:cubicBezTo>
                  <a:lnTo>
                    <a:pt x="0" y="56400"/>
                  </a:lnTo>
                  <a:cubicBezTo>
                    <a:pt x="0" y="25251"/>
                    <a:pt x="25251" y="0"/>
                    <a:pt x="56400" y="0"/>
                  </a:cubicBezTo>
                  <a:close/>
                </a:path>
              </a:pathLst>
            </a:custGeom>
            <a:ln w="19050" cap="rnd">
              <a:solidFill>
                <a:srgbClr val="0F042D"/>
              </a:solidFill>
              <a:prstDash val="solid"/>
              <a:round/>
            </a:ln>
          </p:spPr>
        </p:sp>
        <p:sp>
          <p:nvSpPr>
            <p:cNvPr id="55" name="TextBox 55"/>
            <p:cNvSpPr txBox="1"/>
            <p:nvPr/>
          </p:nvSpPr>
          <p:spPr>
            <a:xfrm>
              <a:off x="0" y="0"/>
              <a:ext cx="1301513" cy="882370"/>
            </a:xfrm>
            <a:prstGeom prst="rect">
              <a:avLst/>
            </a:prstGeom>
          </p:spPr>
          <p:txBody>
            <a:bodyPr lIns="50800" tIns="50800" rIns="50800" bIns="50800" rtlCol="0" anchor="ctr"/>
            <a:lstStyle/>
            <a:p>
              <a:pPr marL="0" lvl="0" indent="0" algn="ctr">
                <a:lnSpc>
                  <a:spcPts val="2686"/>
                </a:lnSpc>
              </a:pPr>
              <a:endParaRPr/>
            </a:p>
          </p:txBody>
        </p:sp>
      </p:grpSp>
      <p:sp>
        <p:nvSpPr>
          <p:cNvPr id="56" name="TextBox 56"/>
          <p:cNvSpPr txBox="1"/>
          <p:nvPr/>
        </p:nvSpPr>
        <p:spPr>
          <a:xfrm>
            <a:off x="7196544" y="6023401"/>
            <a:ext cx="4090547" cy="486313"/>
          </a:xfrm>
          <a:prstGeom prst="rect">
            <a:avLst/>
          </a:prstGeom>
        </p:spPr>
        <p:txBody>
          <a:bodyPr lIns="0" tIns="0" rIns="0" bIns="0" rtlCol="0" anchor="t">
            <a:spAutoFit/>
          </a:bodyPr>
          <a:lstStyle/>
          <a:p>
            <a:pPr marL="0" lvl="0" indent="0" algn="l">
              <a:lnSpc>
                <a:spcPts val="3695"/>
              </a:lnSpc>
            </a:pPr>
            <a:r>
              <a:rPr lang="en-US" sz="3588" b="1" spc="-161">
                <a:solidFill>
                  <a:srgbClr val="EFEFEF"/>
                </a:solidFill>
                <a:latin typeface="Open Sauce Medium"/>
                <a:ea typeface="Open Sauce Medium"/>
                <a:cs typeface="Open Sauce Medium"/>
                <a:sym typeface="Open Sauce Medium"/>
              </a:rPr>
              <a:t>Niche Scent Rise</a:t>
            </a:r>
          </a:p>
        </p:txBody>
      </p:sp>
      <p:sp>
        <p:nvSpPr>
          <p:cNvPr id="57" name="TextBox 57"/>
          <p:cNvSpPr txBox="1"/>
          <p:nvPr/>
        </p:nvSpPr>
        <p:spPr>
          <a:xfrm>
            <a:off x="1454267" y="5522278"/>
            <a:ext cx="4090547" cy="486313"/>
          </a:xfrm>
          <a:prstGeom prst="rect">
            <a:avLst/>
          </a:prstGeom>
        </p:spPr>
        <p:txBody>
          <a:bodyPr lIns="0" tIns="0" rIns="0" bIns="0" rtlCol="0" anchor="t">
            <a:spAutoFit/>
          </a:bodyPr>
          <a:lstStyle/>
          <a:p>
            <a:pPr marL="0" lvl="0" indent="0" algn="l">
              <a:lnSpc>
                <a:spcPts val="3695"/>
              </a:lnSpc>
            </a:pPr>
            <a:r>
              <a:rPr lang="en-US" sz="3588" b="1" spc="-161" dirty="0">
                <a:solidFill>
                  <a:srgbClr val="0F042D"/>
                </a:solidFill>
                <a:latin typeface="Open Sauce Medium"/>
                <a:ea typeface="Open Sauce Medium"/>
                <a:cs typeface="Open Sauce Medium"/>
                <a:sym typeface="Open Sauce Medium"/>
              </a:rPr>
              <a:t>E-Commerce Boom</a:t>
            </a:r>
          </a:p>
        </p:txBody>
      </p:sp>
      <p:sp>
        <p:nvSpPr>
          <p:cNvPr id="58" name="AutoShape 58"/>
          <p:cNvSpPr/>
          <p:nvPr/>
        </p:nvSpPr>
        <p:spPr>
          <a:xfrm flipV="1">
            <a:off x="7222075" y="6845715"/>
            <a:ext cx="4013712" cy="0"/>
          </a:xfrm>
          <a:prstGeom prst="line">
            <a:avLst/>
          </a:prstGeom>
          <a:ln w="19050" cap="flat">
            <a:solidFill>
              <a:srgbClr val="FFFFFF"/>
            </a:solidFill>
            <a:prstDash val="solid"/>
            <a:headEnd type="none" w="sm" len="sm"/>
            <a:tailEnd type="none" w="sm" len="sm"/>
          </a:ln>
        </p:spPr>
      </p:sp>
      <p:sp>
        <p:nvSpPr>
          <p:cNvPr id="59" name="AutoShape 59"/>
          <p:cNvSpPr/>
          <p:nvPr/>
        </p:nvSpPr>
        <p:spPr>
          <a:xfrm flipV="1">
            <a:off x="1479798" y="6344592"/>
            <a:ext cx="4013712" cy="0"/>
          </a:xfrm>
          <a:prstGeom prst="line">
            <a:avLst/>
          </a:prstGeom>
          <a:ln w="19050" cap="flat">
            <a:solidFill>
              <a:srgbClr val="0F042D"/>
            </a:solidFill>
            <a:prstDash val="solid"/>
            <a:headEnd type="none" w="sm" len="sm"/>
            <a:tailEnd type="none" w="sm" len="sm"/>
          </a:ln>
        </p:spPr>
      </p:sp>
      <p:sp>
        <p:nvSpPr>
          <p:cNvPr id="60" name="TextBox 60"/>
          <p:cNvSpPr txBox="1"/>
          <p:nvPr/>
        </p:nvSpPr>
        <p:spPr>
          <a:xfrm>
            <a:off x="7222075" y="7150515"/>
            <a:ext cx="4065016" cy="1181652"/>
          </a:xfrm>
          <a:prstGeom prst="rect">
            <a:avLst/>
          </a:prstGeom>
        </p:spPr>
        <p:txBody>
          <a:bodyPr lIns="0" tIns="0" rIns="0" bIns="0" rtlCol="0" anchor="t">
            <a:spAutoFit/>
          </a:bodyPr>
          <a:lstStyle/>
          <a:p>
            <a:pPr marL="0" lvl="0" indent="0" algn="l">
              <a:lnSpc>
                <a:spcPts val="1893"/>
              </a:lnSpc>
            </a:pPr>
            <a:r>
              <a:rPr lang="en-US" sz="1456" i="1" spc="-46">
                <a:solidFill>
                  <a:srgbClr val="EFEFEF"/>
                </a:solidFill>
                <a:latin typeface="Aileron Italics"/>
                <a:ea typeface="Aileron Italics"/>
                <a:cs typeface="Aileron Italics"/>
                <a:sym typeface="Aileron Italics"/>
              </a:rPr>
              <a:t>Alternative and niche scent profiling is rapidly gaining popularity over traditional mass-market brands. Consumers are drawn to unique, curated fragrances that reflect their personal identity and style preferences.</a:t>
            </a:r>
          </a:p>
        </p:txBody>
      </p:sp>
      <p:sp>
        <p:nvSpPr>
          <p:cNvPr id="61" name="TextBox 61"/>
          <p:cNvSpPr txBox="1"/>
          <p:nvPr/>
        </p:nvSpPr>
        <p:spPr>
          <a:xfrm>
            <a:off x="1479798" y="6649392"/>
            <a:ext cx="4065016" cy="1181652"/>
          </a:xfrm>
          <a:prstGeom prst="rect">
            <a:avLst/>
          </a:prstGeom>
        </p:spPr>
        <p:txBody>
          <a:bodyPr lIns="0" tIns="0" rIns="0" bIns="0" rtlCol="0" anchor="t">
            <a:spAutoFit/>
          </a:bodyPr>
          <a:lstStyle/>
          <a:p>
            <a:pPr marL="0" lvl="0" indent="0" algn="l">
              <a:lnSpc>
                <a:spcPts val="1893"/>
              </a:lnSpc>
            </a:pPr>
            <a:r>
              <a:rPr lang="en-US" sz="1456" i="1" spc="-46">
                <a:solidFill>
                  <a:srgbClr val="696969"/>
                </a:solidFill>
                <a:latin typeface="Aileron Italics"/>
                <a:ea typeface="Aileron Italics"/>
                <a:cs typeface="Aileron Italics"/>
                <a:sym typeface="Aileron Italics"/>
              </a:rPr>
              <a:t>The beauty and personal care e-commerce sector is booming, enabling direct-to-consumer sales models. Social commerce platforms are driving fragrance discovery and impulse purchases among younger demographics.</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F042D"/>
        </a:solidFill>
        <a:effectLst/>
      </p:bgPr>
    </p:bg>
    <p:spTree>
      <p:nvGrpSpPr>
        <p:cNvPr id="1" name=""/>
        <p:cNvGrpSpPr/>
        <p:nvPr/>
      </p:nvGrpSpPr>
      <p:grpSpPr>
        <a:xfrm>
          <a:off x="0" y="0"/>
          <a:ext cx="0" cy="0"/>
          <a:chOff x="0" y="0"/>
          <a:chExt cx="0" cy="0"/>
        </a:xfrm>
      </p:grpSpPr>
      <p:grpSp>
        <p:nvGrpSpPr>
          <p:cNvPr id="2" name="Group 2"/>
          <p:cNvGrpSpPr/>
          <p:nvPr/>
        </p:nvGrpSpPr>
        <p:grpSpPr>
          <a:xfrm rot="-10800000">
            <a:off x="-193450" y="-924675"/>
            <a:ext cx="18674901" cy="7378284"/>
            <a:chOff x="0" y="0"/>
            <a:chExt cx="24899868" cy="9837711"/>
          </a:xfrm>
        </p:grpSpPr>
        <p:grpSp>
          <p:nvGrpSpPr>
            <p:cNvPr id="3" name="Group 3"/>
            <p:cNvGrpSpPr/>
            <p:nvPr/>
          </p:nvGrpSpPr>
          <p:grpSpPr>
            <a:xfrm>
              <a:off x="0" y="4427815"/>
              <a:ext cx="3558057" cy="5409897"/>
              <a:chOff x="0" y="0"/>
              <a:chExt cx="812800" cy="1235833"/>
            </a:xfrm>
          </p:grpSpPr>
          <p:sp>
            <p:nvSpPr>
              <p:cNvPr id="4" name="Freeform 4"/>
              <p:cNvSpPr/>
              <p:nvPr/>
            </p:nvSpPr>
            <p:spPr>
              <a:xfrm>
                <a:off x="0" y="0"/>
                <a:ext cx="812800" cy="1235833"/>
              </a:xfrm>
              <a:custGeom>
                <a:avLst/>
                <a:gdLst/>
                <a:ahLst/>
                <a:cxnLst/>
                <a:rect l="l" t="t" r="r" b="b"/>
                <a:pathLst>
                  <a:path w="812800" h="1235833">
                    <a:moveTo>
                      <a:pt x="0" y="0"/>
                    </a:moveTo>
                    <a:lnTo>
                      <a:pt x="812800" y="0"/>
                    </a:lnTo>
                    <a:lnTo>
                      <a:pt x="812800" y="1235833"/>
                    </a:lnTo>
                    <a:lnTo>
                      <a:pt x="0" y="1235833"/>
                    </a:lnTo>
                    <a:close/>
                  </a:path>
                </a:pathLst>
              </a:custGeom>
              <a:gradFill rotWithShape="1">
                <a:gsLst>
                  <a:gs pos="0">
                    <a:srgbClr val="EFEFEF">
                      <a:alpha val="0"/>
                    </a:srgbClr>
                  </a:gs>
                  <a:gs pos="50000">
                    <a:srgbClr val="EFEFEF">
                      <a:alpha val="7500"/>
                    </a:srgbClr>
                  </a:gs>
                  <a:gs pos="100000">
                    <a:srgbClr val="EFEFEF">
                      <a:alpha val="20000"/>
                    </a:srgbClr>
                  </a:gs>
                </a:gsLst>
                <a:lin ang="5400000"/>
              </a:gradFill>
            </p:spPr>
          </p:sp>
          <p:sp>
            <p:nvSpPr>
              <p:cNvPr id="5" name="TextBox 5"/>
              <p:cNvSpPr txBox="1"/>
              <p:nvPr/>
            </p:nvSpPr>
            <p:spPr>
              <a:xfrm>
                <a:off x="0" y="0"/>
                <a:ext cx="812800" cy="1235833"/>
              </a:xfrm>
              <a:prstGeom prst="rect">
                <a:avLst/>
              </a:prstGeom>
            </p:spPr>
            <p:txBody>
              <a:bodyPr lIns="50800" tIns="50800" rIns="50800" bIns="50800" rtlCol="0" anchor="ctr"/>
              <a:lstStyle/>
              <a:p>
                <a:pPr marL="0" lvl="0" indent="0" algn="ctr">
                  <a:lnSpc>
                    <a:spcPts val="2686"/>
                  </a:lnSpc>
                </a:pPr>
                <a:endParaRPr/>
              </a:p>
            </p:txBody>
          </p:sp>
        </p:grpSp>
        <p:grpSp>
          <p:nvGrpSpPr>
            <p:cNvPr id="6" name="Group 6"/>
            <p:cNvGrpSpPr/>
            <p:nvPr/>
          </p:nvGrpSpPr>
          <p:grpSpPr>
            <a:xfrm>
              <a:off x="21341811" y="4427815"/>
              <a:ext cx="3558057" cy="5409897"/>
              <a:chOff x="0" y="0"/>
              <a:chExt cx="812800" cy="1235833"/>
            </a:xfrm>
          </p:grpSpPr>
          <p:sp>
            <p:nvSpPr>
              <p:cNvPr id="7" name="Freeform 7"/>
              <p:cNvSpPr/>
              <p:nvPr/>
            </p:nvSpPr>
            <p:spPr>
              <a:xfrm>
                <a:off x="0" y="0"/>
                <a:ext cx="812800" cy="1235833"/>
              </a:xfrm>
              <a:custGeom>
                <a:avLst/>
                <a:gdLst/>
                <a:ahLst/>
                <a:cxnLst/>
                <a:rect l="l" t="t" r="r" b="b"/>
                <a:pathLst>
                  <a:path w="812800" h="1235833">
                    <a:moveTo>
                      <a:pt x="0" y="0"/>
                    </a:moveTo>
                    <a:lnTo>
                      <a:pt x="812800" y="0"/>
                    </a:lnTo>
                    <a:lnTo>
                      <a:pt x="812800" y="1235833"/>
                    </a:lnTo>
                    <a:lnTo>
                      <a:pt x="0" y="1235833"/>
                    </a:lnTo>
                    <a:close/>
                  </a:path>
                </a:pathLst>
              </a:custGeom>
              <a:gradFill rotWithShape="1">
                <a:gsLst>
                  <a:gs pos="0">
                    <a:srgbClr val="EFEFEF">
                      <a:alpha val="0"/>
                    </a:srgbClr>
                  </a:gs>
                  <a:gs pos="50000">
                    <a:srgbClr val="EFEFEF">
                      <a:alpha val="7500"/>
                    </a:srgbClr>
                  </a:gs>
                  <a:gs pos="100000">
                    <a:srgbClr val="EFEFEF">
                      <a:alpha val="20000"/>
                    </a:srgbClr>
                  </a:gs>
                </a:gsLst>
                <a:lin ang="5400000"/>
              </a:gradFill>
            </p:spPr>
          </p:sp>
          <p:sp>
            <p:nvSpPr>
              <p:cNvPr id="8" name="TextBox 8"/>
              <p:cNvSpPr txBox="1"/>
              <p:nvPr/>
            </p:nvSpPr>
            <p:spPr>
              <a:xfrm>
                <a:off x="0" y="0"/>
                <a:ext cx="812800" cy="1235833"/>
              </a:xfrm>
              <a:prstGeom prst="rect">
                <a:avLst/>
              </a:prstGeom>
            </p:spPr>
            <p:txBody>
              <a:bodyPr lIns="50800" tIns="50800" rIns="50800" bIns="50800" rtlCol="0" anchor="ctr"/>
              <a:lstStyle/>
              <a:p>
                <a:pPr marL="0" lvl="0" indent="0" algn="ctr">
                  <a:lnSpc>
                    <a:spcPts val="2686"/>
                  </a:lnSpc>
                </a:pPr>
                <a:endParaRPr/>
              </a:p>
            </p:txBody>
          </p:sp>
        </p:grpSp>
        <p:grpSp>
          <p:nvGrpSpPr>
            <p:cNvPr id="9" name="Group 9"/>
            <p:cNvGrpSpPr/>
            <p:nvPr/>
          </p:nvGrpSpPr>
          <p:grpSpPr>
            <a:xfrm>
              <a:off x="3558057" y="3198827"/>
              <a:ext cx="3558057" cy="6638885"/>
              <a:chOff x="0" y="0"/>
              <a:chExt cx="812800" cy="1516582"/>
            </a:xfrm>
          </p:grpSpPr>
          <p:sp>
            <p:nvSpPr>
              <p:cNvPr id="10" name="Freeform 10"/>
              <p:cNvSpPr/>
              <p:nvPr/>
            </p:nvSpPr>
            <p:spPr>
              <a:xfrm>
                <a:off x="0" y="0"/>
                <a:ext cx="812800" cy="1516582"/>
              </a:xfrm>
              <a:custGeom>
                <a:avLst/>
                <a:gdLst/>
                <a:ahLst/>
                <a:cxnLst/>
                <a:rect l="l" t="t" r="r" b="b"/>
                <a:pathLst>
                  <a:path w="812800" h="1516582">
                    <a:moveTo>
                      <a:pt x="0" y="0"/>
                    </a:moveTo>
                    <a:lnTo>
                      <a:pt x="812800" y="0"/>
                    </a:lnTo>
                    <a:lnTo>
                      <a:pt x="812800" y="1516582"/>
                    </a:lnTo>
                    <a:lnTo>
                      <a:pt x="0" y="1516582"/>
                    </a:lnTo>
                    <a:close/>
                  </a:path>
                </a:pathLst>
              </a:custGeom>
              <a:gradFill rotWithShape="1">
                <a:gsLst>
                  <a:gs pos="0">
                    <a:srgbClr val="EFEFEF">
                      <a:alpha val="0"/>
                    </a:srgbClr>
                  </a:gs>
                  <a:gs pos="50000">
                    <a:srgbClr val="EFEFEF">
                      <a:alpha val="7500"/>
                    </a:srgbClr>
                  </a:gs>
                  <a:gs pos="100000">
                    <a:srgbClr val="EFEFEF">
                      <a:alpha val="20000"/>
                    </a:srgbClr>
                  </a:gs>
                </a:gsLst>
                <a:lin ang="5400000"/>
              </a:gradFill>
            </p:spPr>
          </p:sp>
          <p:sp>
            <p:nvSpPr>
              <p:cNvPr id="11" name="TextBox 11"/>
              <p:cNvSpPr txBox="1"/>
              <p:nvPr/>
            </p:nvSpPr>
            <p:spPr>
              <a:xfrm>
                <a:off x="0" y="0"/>
                <a:ext cx="812800" cy="1516582"/>
              </a:xfrm>
              <a:prstGeom prst="rect">
                <a:avLst/>
              </a:prstGeom>
            </p:spPr>
            <p:txBody>
              <a:bodyPr lIns="50800" tIns="50800" rIns="50800" bIns="50800" rtlCol="0" anchor="ctr"/>
              <a:lstStyle/>
              <a:p>
                <a:pPr marL="0" lvl="0" indent="0" algn="ctr">
                  <a:lnSpc>
                    <a:spcPts val="2686"/>
                  </a:lnSpc>
                </a:pPr>
                <a:endParaRPr/>
              </a:p>
            </p:txBody>
          </p:sp>
        </p:grpSp>
        <p:grpSp>
          <p:nvGrpSpPr>
            <p:cNvPr id="12" name="Group 12"/>
            <p:cNvGrpSpPr/>
            <p:nvPr/>
          </p:nvGrpSpPr>
          <p:grpSpPr>
            <a:xfrm>
              <a:off x="17783754" y="3198827"/>
              <a:ext cx="3558057" cy="6638885"/>
              <a:chOff x="0" y="0"/>
              <a:chExt cx="812800" cy="1516582"/>
            </a:xfrm>
          </p:grpSpPr>
          <p:sp>
            <p:nvSpPr>
              <p:cNvPr id="13" name="Freeform 13"/>
              <p:cNvSpPr/>
              <p:nvPr/>
            </p:nvSpPr>
            <p:spPr>
              <a:xfrm>
                <a:off x="0" y="0"/>
                <a:ext cx="812800" cy="1516582"/>
              </a:xfrm>
              <a:custGeom>
                <a:avLst/>
                <a:gdLst/>
                <a:ahLst/>
                <a:cxnLst/>
                <a:rect l="l" t="t" r="r" b="b"/>
                <a:pathLst>
                  <a:path w="812800" h="1516582">
                    <a:moveTo>
                      <a:pt x="0" y="0"/>
                    </a:moveTo>
                    <a:lnTo>
                      <a:pt x="812800" y="0"/>
                    </a:lnTo>
                    <a:lnTo>
                      <a:pt x="812800" y="1516582"/>
                    </a:lnTo>
                    <a:lnTo>
                      <a:pt x="0" y="1516582"/>
                    </a:lnTo>
                    <a:close/>
                  </a:path>
                </a:pathLst>
              </a:custGeom>
              <a:gradFill rotWithShape="1">
                <a:gsLst>
                  <a:gs pos="0">
                    <a:srgbClr val="EFEFEF">
                      <a:alpha val="0"/>
                    </a:srgbClr>
                  </a:gs>
                  <a:gs pos="50000">
                    <a:srgbClr val="EFEFEF">
                      <a:alpha val="7500"/>
                    </a:srgbClr>
                  </a:gs>
                  <a:gs pos="100000">
                    <a:srgbClr val="EFEFEF">
                      <a:alpha val="20000"/>
                    </a:srgbClr>
                  </a:gs>
                </a:gsLst>
                <a:lin ang="5400000"/>
              </a:gradFill>
            </p:spPr>
          </p:sp>
          <p:sp>
            <p:nvSpPr>
              <p:cNvPr id="14" name="TextBox 14"/>
              <p:cNvSpPr txBox="1"/>
              <p:nvPr/>
            </p:nvSpPr>
            <p:spPr>
              <a:xfrm>
                <a:off x="0" y="0"/>
                <a:ext cx="812800" cy="1516582"/>
              </a:xfrm>
              <a:prstGeom prst="rect">
                <a:avLst/>
              </a:prstGeom>
            </p:spPr>
            <p:txBody>
              <a:bodyPr lIns="50800" tIns="50800" rIns="50800" bIns="50800" rtlCol="0" anchor="ctr"/>
              <a:lstStyle/>
              <a:p>
                <a:pPr marL="0" lvl="0" indent="0" algn="ctr">
                  <a:lnSpc>
                    <a:spcPts val="2686"/>
                  </a:lnSpc>
                </a:pPr>
                <a:endParaRPr/>
              </a:p>
            </p:txBody>
          </p:sp>
        </p:grpSp>
        <p:grpSp>
          <p:nvGrpSpPr>
            <p:cNvPr id="15" name="Group 15"/>
            <p:cNvGrpSpPr/>
            <p:nvPr/>
          </p:nvGrpSpPr>
          <p:grpSpPr>
            <a:xfrm>
              <a:off x="7116114" y="1874177"/>
              <a:ext cx="3558057" cy="7963534"/>
              <a:chOff x="0" y="0"/>
              <a:chExt cx="812800" cy="1819184"/>
            </a:xfrm>
          </p:grpSpPr>
          <p:sp>
            <p:nvSpPr>
              <p:cNvPr id="16" name="Freeform 16"/>
              <p:cNvSpPr/>
              <p:nvPr/>
            </p:nvSpPr>
            <p:spPr>
              <a:xfrm>
                <a:off x="0" y="0"/>
                <a:ext cx="812800" cy="1819184"/>
              </a:xfrm>
              <a:custGeom>
                <a:avLst/>
                <a:gdLst/>
                <a:ahLst/>
                <a:cxnLst/>
                <a:rect l="l" t="t" r="r" b="b"/>
                <a:pathLst>
                  <a:path w="812800" h="1819184">
                    <a:moveTo>
                      <a:pt x="0" y="0"/>
                    </a:moveTo>
                    <a:lnTo>
                      <a:pt x="812800" y="0"/>
                    </a:lnTo>
                    <a:lnTo>
                      <a:pt x="812800" y="1819184"/>
                    </a:lnTo>
                    <a:lnTo>
                      <a:pt x="0" y="1819184"/>
                    </a:lnTo>
                    <a:close/>
                  </a:path>
                </a:pathLst>
              </a:custGeom>
              <a:gradFill rotWithShape="1">
                <a:gsLst>
                  <a:gs pos="0">
                    <a:srgbClr val="EFEFEF">
                      <a:alpha val="0"/>
                    </a:srgbClr>
                  </a:gs>
                  <a:gs pos="50000">
                    <a:srgbClr val="EFEFEF">
                      <a:alpha val="7500"/>
                    </a:srgbClr>
                  </a:gs>
                  <a:gs pos="100000">
                    <a:srgbClr val="EFEFEF">
                      <a:alpha val="20000"/>
                    </a:srgbClr>
                  </a:gs>
                </a:gsLst>
                <a:lin ang="5400000"/>
              </a:gradFill>
            </p:spPr>
          </p:sp>
          <p:sp>
            <p:nvSpPr>
              <p:cNvPr id="17" name="TextBox 17"/>
              <p:cNvSpPr txBox="1"/>
              <p:nvPr/>
            </p:nvSpPr>
            <p:spPr>
              <a:xfrm>
                <a:off x="0" y="0"/>
                <a:ext cx="812800" cy="1819184"/>
              </a:xfrm>
              <a:prstGeom prst="rect">
                <a:avLst/>
              </a:prstGeom>
            </p:spPr>
            <p:txBody>
              <a:bodyPr lIns="50800" tIns="50800" rIns="50800" bIns="50800" rtlCol="0" anchor="ctr"/>
              <a:lstStyle/>
              <a:p>
                <a:pPr marL="0" lvl="0" indent="0" algn="ctr">
                  <a:lnSpc>
                    <a:spcPts val="2686"/>
                  </a:lnSpc>
                </a:pPr>
                <a:endParaRPr/>
              </a:p>
            </p:txBody>
          </p:sp>
        </p:grpSp>
        <p:grpSp>
          <p:nvGrpSpPr>
            <p:cNvPr id="18" name="Group 18"/>
            <p:cNvGrpSpPr/>
            <p:nvPr/>
          </p:nvGrpSpPr>
          <p:grpSpPr>
            <a:xfrm>
              <a:off x="14232228" y="1874177"/>
              <a:ext cx="3558057" cy="7963534"/>
              <a:chOff x="0" y="0"/>
              <a:chExt cx="812800" cy="1819184"/>
            </a:xfrm>
          </p:grpSpPr>
          <p:sp>
            <p:nvSpPr>
              <p:cNvPr id="19" name="Freeform 19"/>
              <p:cNvSpPr/>
              <p:nvPr/>
            </p:nvSpPr>
            <p:spPr>
              <a:xfrm>
                <a:off x="0" y="0"/>
                <a:ext cx="812800" cy="1819184"/>
              </a:xfrm>
              <a:custGeom>
                <a:avLst/>
                <a:gdLst/>
                <a:ahLst/>
                <a:cxnLst/>
                <a:rect l="l" t="t" r="r" b="b"/>
                <a:pathLst>
                  <a:path w="812800" h="1819184">
                    <a:moveTo>
                      <a:pt x="0" y="0"/>
                    </a:moveTo>
                    <a:lnTo>
                      <a:pt x="812800" y="0"/>
                    </a:lnTo>
                    <a:lnTo>
                      <a:pt x="812800" y="1819184"/>
                    </a:lnTo>
                    <a:lnTo>
                      <a:pt x="0" y="1819184"/>
                    </a:lnTo>
                    <a:close/>
                  </a:path>
                </a:pathLst>
              </a:custGeom>
              <a:gradFill rotWithShape="1">
                <a:gsLst>
                  <a:gs pos="0">
                    <a:srgbClr val="EFEFEF">
                      <a:alpha val="0"/>
                    </a:srgbClr>
                  </a:gs>
                  <a:gs pos="50000">
                    <a:srgbClr val="EFEFEF">
                      <a:alpha val="7500"/>
                    </a:srgbClr>
                  </a:gs>
                  <a:gs pos="100000">
                    <a:srgbClr val="EFEFEF">
                      <a:alpha val="20000"/>
                    </a:srgbClr>
                  </a:gs>
                </a:gsLst>
                <a:lin ang="5400000"/>
              </a:gradFill>
            </p:spPr>
          </p:sp>
          <p:sp>
            <p:nvSpPr>
              <p:cNvPr id="20" name="TextBox 20"/>
              <p:cNvSpPr txBox="1"/>
              <p:nvPr/>
            </p:nvSpPr>
            <p:spPr>
              <a:xfrm>
                <a:off x="0" y="0"/>
                <a:ext cx="812800" cy="1819184"/>
              </a:xfrm>
              <a:prstGeom prst="rect">
                <a:avLst/>
              </a:prstGeom>
            </p:spPr>
            <p:txBody>
              <a:bodyPr lIns="50800" tIns="50800" rIns="50800" bIns="50800" rtlCol="0" anchor="ctr"/>
              <a:lstStyle/>
              <a:p>
                <a:pPr marL="0" lvl="0" indent="0" algn="ctr">
                  <a:lnSpc>
                    <a:spcPts val="2686"/>
                  </a:lnSpc>
                </a:pPr>
                <a:endParaRPr/>
              </a:p>
            </p:txBody>
          </p:sp>
        </p:grpSp>
        <p:grpSp>
          <p:nvGrpSpPr>
            <p:cNvPr id="21" name="Group 21"/>
            <p:cNvGrpSpPr/>
            <p:nvPr/>
          </p:nvGrpSpPr>
          <p:grpSpPr>
            <a:xfrm>
              <a:off x="10674171" y="0"/>
              <a:ext cx="3558057" cy="9837711"/>
              <a:chOff x="0" y="0"/>
              <a:chExt cx="812800" cy="2247320"/>
            </a:xfrm>
          </p:grpSpPr>
          <p:sp>
            <p:nvSpPr>
              <p:cNvPr id="22" name="Freeform 22"/>
              <p:cNvSpPr/>
              <p:nvPr/>
            </p:nvSpPr>
            <p:spPr>
              <a:xfrm>
                <a:off x="0" y="0"/>
                <a:ext cx="812800" cy="2247320"/>
              </a:xfrm>
              <a:custGeom>
                <a:avLst/>
                <a:gdLst/>
                <a:ahLst/>
                <a:cxnLst/>
                <a:rect l="l" t="t" r="r" b="b"/>
                <a:pathLst>
                  <a:path w="812800" h="2247320">
                    <a:moveTo>
                      <a:pt x="0" y="0"/>
                    </a:moveTo>
                    <a:lnTo>
                      <a:pt x="812800" y="0"/>
                    </a:lnTo>
                    <a:lnTo>
                      <a:pt x="812800" y="2247320"/>
                    </a:lnTo>
                    <a:lnTo>
                      <a:pt x="0" y="2247320"/>
                    </a:lnTo>
                    <a:close/>
                  </a:path>
                </a:pathLst>
              </a:custGeom>
              <a:gradFill rotWithShape="1">
                <a:gsLst>
                  <a:gs pos="0">
                    <a:srgbClr val="EFEFEF">
                      <a:alpha val="0"/>
                    </a:srgbClr>
                  </a:gs>
                  <a:gs pos="50000">
                    <a:srgbClr val="EFEFEF">
                      <a:alpha val="7500"/>
                    </a:srgbClr>
                  </a:gs>
                  <a:gs pos="100000">
                    <a:srgbClr val="EFEFEF">
                      <a:alpha val="20000"/>
                    </a:srgbClr>
                  </a:gs>
                </a:gsLst>
                <a:lin ang="5400000"/>
              </a:gradFill>
            </p:spPr>
          </p:sp>
          <p:sp>
            <p:nvSpPr>
              <p:cNvPr id="23" name="TextBox 23"/>
              <p:cNvSpPr txBox="1"/>
              <p:nvPr/>
            </p:nvSpPr>
            <p:spPr>
              <a:xfrm>
                <a:off x="0" y="0"/>
                <a:ext cx="812800" cy="2247320"/>
              </a:xfrm>
              <a:prstGeom prst="rect">
                <a:avLst/>
              </a:prstGeom>
            </p:spPr>
            <p:txBody>
              <a:bodyPr lIns="50800" tIns="50800" rIns="50800" bIns="50800" rtlCol="0" anchor="ctr"/>
              <a:lstStyle/>
              <a:p>
                <a:pPr marL="0" lvl="0" indent="0" algn="ctr">
                  <a:lnSpc>
                    <a:spcPts val="2686"/>
                  </a:lnSpc>
                </a:pPr>
                <a:endParaRPr/>
              </a:p>
            </p:txBody>
          </p:sp>
        </p:grpSp>
      </p:grpSp>
      <p:grpSp>
        <p:nvGrpSpPr>
          <p:cNvPr id="24" name="Group 24"/>
          <p:cNvGrpSpPr/>
          <p:nvPr/>
        </p:nvGrpSpPr>
        <p:grpSpPr>
          <a:xfrm>
            <a:off x="14367036" y="505729"/>
            <a:ext cx="3041054" cy="502851"/>
            <a:chOff x="0" y="0"/>
            <a:chExt cx="2457754" cy="406400"/>
          </a:xfrm>
        </p:grpSpPr>
        <p:sp>
          <p:nvSpPr>
            <p:cNvPr id="25" name="Freeform 25"/>
            <p:cNvSpPr/>
            <p:nvPr/>
          </p:nvSpPr>
          <p:spPr>
            <a:xfrm>
              <a:off x="0" y="0"/>
              <a:ext cx="2457754" cy="406400"/>
            </a:xfrm>
            <a:custGeom>
              <a:avLst/>
              <a:gdLst/>
              <a:ahLst/>
              <a:cxnLst/>
              <a:rect l="l" t="t" r="r" b="b"/>
              <a:pathLst>
                <a:path w="2457754" h="406400">
                  <a:moveTo>
                    <a:pt x="2254554" y="0"/>
                  </a:moveTo>
                  <a:cubicBezTo>
                    <a:pt x="2366778" y="0"/>
                    <a:pt x="2457754" y="90976"/>
                    <a:pt x="2457754" y="203200"/>
                  </a:cubicBezTo>
                  <a:cubicBezTo>
                    <a:pt x="2457754" y="315424"/>
                    <a:pt x="2366778" y="406400"/>
                    <a:pt x="2254554" y="406400"/>
                  </a:cubicBezTo>
                  <a:lnTo>
                    <a:pt x="203200" y="406400"/>
                  </a:lnTo>
                  <a:cubicBezTo>
                    <a:pt x="90976" y="406400"/>
                    <a:pt x="0" y="315424"/>
                    <a:pt x="0" y="203200"/>
                  </a:cubicBezTo>
                  <a:cubicBezTo>
                    <a:pt x="0" y="90976"/>
                    <a:pt x="90976" y="0"/>
                    <a:pt x="203200" y="0"/>
                  </a:cubicBezTo>
                  <a:close/>
                </a:path>
              </a:pathLst>
            </a:custGeom>
            <a:ln w="9525" cap="sq">
              <a:solidFill>
                <a:srgbClr val="EFEFEF"/>
              </a:solidFill>
              <a:prstDash val="solid"/>
              <a:miter/>
            </a:ln>
          </p:spPr>
        </p:sp>
        <p:sp>
          <p:nvSpPr>
            <p:cNvPr id="26" name="TextBox 26"/>
            <p:cNvSpPr txBox="1"/>
            <p:nvPr/>
          </p:nvSpPr>
          <p:spPr>
            <a:xfrm>
              <a:off x="0" y="0"/>
              <a:ext cx="2457754" cy="406400"/>
            </a:xfrm>
            <a:prstGeom prst="rect">
              <a:avLst/>
            </a:prstGeom>
          </p:spPr>
          <p:txBody>
            <a:bodyPr lIns="50800" tIns="50800" rIns="50800" bIns="50800" rtlCol="0" anchor="ctr"/>
            <a:lstStyle/>
            <a:p>
              <a:pPr marL="0" lvl="0" indent="0" algn="ctr">
                <a:lnSpc>
                  <a:spcPts val="2686"/>
                </a:lnSpc>
              </a:pPr>
              <a:endParaRPr/>
            </a:p>
          </p:txBody>
        </p:sp>
      </p:grpSp>
      <p:grpSp>
        <p:nvGrpSpPr>
          <p:cNvPr id="27" name="Group 27"/>
          <p:cNvGrpSpPr/>
          <p:nvPr/>
        </p:nvGrpSpPr>
        <p:grpSpPr>
          <a:xfrm>
            <a:off x="9953770" y="505729"/>
            <a:ext cx="4279219" cy="502851"/>
            <a:chOff x="0" y="0"/>
            <a:chExt cx="3458428" cy="406400"/>
          </a:xfrm>
        </p:grpSpPr>
        <p:sp>
          <p:nvSpPr>
            <p:cNvPr id="28" name="Freeform 28"/>
            <p:cNvSpPr/>
            <p:nvPr/>
          </p:nvSpPr>
          <p:spPr>
            <a:xfrm>
              <a:off x="0" y="0"/>
              <a:ext cx="3458428" cy="406400"/>
            </a:xfrm>
            <a:custGeom>
              <a:avLst/>
              <a:gdLst/>
              <a:ahLst/>
              <a:cxnLst/>
              <a:rect l="l" t="t" r="r" b="b"/>
              <a:pathLst>
                <a:path w="3458428" h="406400">
                  <a:moveTo>
                    <a:pt x="3255228" y="0"/>
                  </a:moveTo>
                  <a:cubicBezTo>
                    <a:pt x="3367453" y="0"/>
                    <a:pt x="3458428" y="90976"/>
                    <a:pt x="3458428" y="203200"/>
                  </a:cubicBezTo>
                  <a:cubicBezTo>
                    <a:pt x="3458428" y="315424"/>
                    <a:pt x="3367453" y="406400"/>
                    <a:pt x="3255228" y="406400"/>
                  </a:cubicBezTo>
                  <a:lnTo>
                    <a:pt x="203200" y="406400"/>
                  </a:lnTo>
                  <a:cubicBezTo>
                    <a:pt x="90976" y="406400"/>
                    <a:pt x="0" y="315424"/>
                    <a:pt x="0" y="203200"/>
                  </a:cubicBezTo>
                  <a:cubicBezTo>
                    <a:pt x="0" y="90976"/>
                    <a:pt x="90976" y="0"/>
                    <a:pt x="203200" y="0"/>
                  </a:cubicBezTo>
                  <a:close/>
                </a:path>
              </a:pathLst>
            </a:custGeom>
            <a:solidFill>
              <a:srgbClr val="EFEFEF"/>
            </a:solidFill>
            <a:ln w="9525" cap="sq">
              <a:solidFill>
                <a:srgbClr val="EFEFEF"/>
              </a:solidFill>
              <a:prstDash val="solid"/>
              <a:miter/>
            </a:ln>
          </p:spPr>
        </p:sp>
        <p:sp>
          <p:nvSpPr>
            <p:cNvPr id="29" name="TextBox 29"/>
            <p:cNvSpPr txBox="1"/>
            <p:nvPr/>
          </p:nvSpPr>
          <p:spPr>
            <a:xfrm>
              <a:off x="0" y="0"/>
              <a:ext cx="3458428" cy="406400"/>
            </a:xfrm>
            <a:prstGeom prst="rect">
              <a:avLst/>
            </a:prstGeom>
          </p:spPr>
          <p:txBody>
            <a:bodyPr lIns="50800" tIns="50800" rIns="50800" bIns="50800" rtlCol="0" anchor="ctr"/>
            <a:lstStyle/>
            <a:p>
              <a:pPr marL="0" lvl="0" indent="0" algn="ctr">
                <a:lnSpc>
                  <a:spcPts val="2686"/>
                </a:lnSpc>
              </a:pPr>
              <a:endParaRPr/>
            </a:p>
          </p:txBody>
        </p:sp>
      </p:grpSp>
      <p:grpSp>
        <p:nvGrpSpPr>
          <p:cNvPr id="30" name="Group 30"/>
          <p:cNvGrpSpPr/>
          <p:nvPr/>
        </p:nvGrpSpPr>
        <p:grpSpPr>
          <a:xfrm>
            <a:off x="7087567" y="505729"/>
            <a:ext cx="2732854" cy="502851"/>
            <a:chOff x="0" y="0"/>
            <a:chExt cx="2208669" cy="406400"/>
          </a:xfrm>
        </p:grpSpPr>
        <p:sp>
          <p:nvSpPr>
            <p:cNvPr id="31" name="Freeform 31"/>
            <p:cNvSpPr/>
            <p:nvPr/>
          </p:nvSpPr>
          <p:spPr>
            <a:xfrm>
              <a:off x="0" y="0"/>
              <a:ext cx="2208669" cy="406400"/>
            </a:xfrm>
            <a:custGeom>
              <a:avLst/>
              <a:gdLst/>
              <a:ahLst/>
              <a:cxnLst/>
              <a:rect l="l" t="t" r="r" b="b"/>
              <a:pathLst>
                <a:path w="2208669" h="406400">
                  <a:moveTo>
                    <a:pt x="2005469" y="0"/>
                  </a:moveTo>
                  <a:cubicBezTo>
                    <a:pt x="2117693" y="0"/>
                    <a:pt x="2208669" y="90976"/>
                    <a:pt x="2208669" y="203200"/>
                  </a:cubicBezTo>
                  <a:cubicBezTo>
                    <a:pt x="2208669" y="315424"/>
                    <a:pt x="2117693" y="406400"/>
                    <a:pt x="2005469" y="406400"/>
                  </a:cubicBezTo>
                  <a:lnTo>
                    <a:pt x="203200" y="406400"/>
                  </a:lnTo>
                  <a:cubicBezTo>
                    <a:pt x="90976" y="406400"/>
                    <a:pt x="0" y="315424"/>
                    <a:pt x="0" y="203200"/>
                  </a:cubicBezTo>
                  <a:cubicBezTo>
                    <a:pt x="0" y="90976"/>
                    <a:pt x="90976" y="0"/>
                    <a:pt x="203200" y="0"/>
                  </a:cubicBezTo>
                  <a:close/>
                </a:path>
              </a:pathLst>
            </a:custGeom>
            <a:solidFill>
              <a:srgbClr val="EFEFEF"/>
            </a:solidFill>
            <a:ln w="9525" cap="sq">
              <a:solidFill>
                <a:srgbClr val="EFEFEF"/>
              </a:solidFill>
              <a:prstDash val="solid"/>
              <a:miter/>
            </a:ln>
          </p:spPr>
        </p:sp>
        <p:sp>
          <p:nvSpPr>
            <p:cNvPr id="32" name="TextBox 32"/>
            <p:cNvSpPr txBox="1"/>
            <p:nvPr/>
          </p:nvSpPr>
          <p:spPr>
            <a:xfrm>
              <a:off x="0" y="0"/>
              <a:ext cx="2208669" cy="406400"/>
            </a:xfrm>
            <a:prstGeom prst="rect">
              <a:avLst/>
            </a:prstGeom>
          </p:spPr>
          <p:txBody>
            <a:bodyPr lIns="50800" tIns="50800" rIns="50800" bIns="50800" rtlCol="0" anchor="ctr"/>
            <a:lstStyle/>
            <a:p>
              <a:pPr marL="0" lvl="0" indent="0" algn="ctr">
                <a:lnSpc>
                  <a:spcPts val="2686"/>
                </a:lnSpc>
              </a:pPr>
              <a:endParaRPr/>
            </a:p>
          </p:txBody>
        </p:sp>
      </p:grpSp>
      <p:grpSp>
        <p:nvGrpSpPr>
          <p:cNvPr id="33" name="Group 33"/>
          <p:cNvGrpSpPr/>
          <p:nvPr/>
        </p:nvGrpSpPr>
        <p:grpSpPr>
          <a:xfrm>
            <a:off x="4657277" y="505729"/>
            <a:ext cx="3625880" cy="502851"/>
            <a:chOff x="0" y="0"/>
            <a:chExt cx="2930405" cy="406400"/>
          </a:xfrm>
        </p:grpSpPr>
        <p:sp>
          <p:nvSpPr>
            <p:cNvPr id="34" name="Freeform 34"/>
            <p:cNvSpPr/>
            <p:nvPr/>
          </p:nvSpPr>
          <p:spPr>
            <a:xfrm>
              <a:off x="0" y="0"/>
              <a:ext cx="2930405" cy="406400"/>
            </a:xfrm>
            <a:custGeom>
              <a:avLst/>
              <a:gdLst/>
              <a:ahLst/>
              <a:cxnLst/>
              <a:rect l="l" t="t" r="r" b="b"/>
              <a:pathLst>
                <a:path w="2930405" h="406400">
                  <a:moveTo>
                    <a:pt x="2727205" y="0"/>
                  </a:moveTo>
                  <a:cubicBezTo>
                    <a:pt x="2839429" y="0"/>
                    <a:pt x="2930405" y="90976"/>
                    <a:pt x="2930405" y="203200"/>
                  </a:cubicBezTo>
                  <a:cubicBezTo>
                    <a:pt x="2930405" y="315424"/>
                    <a:pt x="2839429" y="406400"/>
                    <a:pt x="2727205" y="406400"/>
                  </a:cubicBezTo>
                  <a:lnTo>
                    <a:pt x="203200" y="406400"/>
                  </a:lnTo>
                  <a:cubicBezTo>
                    <a:pt x="90976" y="406400"/>
                    <a:pt x="0" y="315424"/>
                    <a:pt x="0" y="203200"/>
                  </a:cubicBezTo>
                  <a:cubicBezTo>
                    <a:pt x="0" y="90976"/>
                    <a:pt x="90976" y="0"/>
                    <a:pt x="203200" y="0"/>
                  </a:cubicBezTo>
                  <a:close/>
                </a:path>
              </a:pathLst>
            </a:custGeom>
            <a:ln w="9525" cap="sq">
              <a:solidFill>
                <a:srgbClr val="EFEFEF"/>
              </a:solidFill>
              <a:prstDash val="solid"/>
              <a:miter/>
            </a:ln>
          </p:spPr>
        </p:sp>
        <p:sp>
          <p:nvSpPr>
            <p:cNvPr id="35" name="TextBox 35"/>
            <p:cNvSpPr txBox="1"/>
            <p:nvPr/>
          </p:nvSpPr>
          <p:spPr>
            <a:xfrm>
              <a:off x="0" y="0"/>
              <a:ext cx="2930405" cy="406400"/>
            </a:xfrm>
            <a:prstGeom prst="rect">
              <a:avLst/>
            </a:prstGeom>
          </p:spPr>
          <p:txBody>
            <a:bodyPr lIns="50800" tIns="50800" rIns="50800" bIns="50800" rtlCol="0" anchor="ctr"/>
            <a:lstStyle/>
            <a:p>
              <a:pPr marL="0" lvl="0" indent="0" algn="ctr">
                <a:lnSpc>
                  <a:spcPts val="2686"/>
                </a:lnSpc>
              </a:pPr>
              <a:endParaRPr/>
            </a:p>
          </p:txBody>
        </p:sp>
      </p:grpSp>
      <p:sp>
        <p:nvSpPr>
          <p:cNvPr id="36" name="Freeform 36"/>
          <p:cNvSpPr/>
          <p:nvPr/>
        </p:nvSpPr>
        <p:spPr>
          <a:xfrm>
            <a:off x="1090400" y="559187"/>
            <a:ext cx="422594" cy="364968"/>
          </a:xfrm>
          <a:custGeom>
            <a:avLst/>
            <a:gdLst/>
            <a:ahLst/>
            <a:cxnLst/>
            <a:rect l="l" t="t" r="r" b="b"/>
            <a:pathLst>
              <a:path w="422594" h="364968">
                <a:moveTo>
                  <a:pt x="0" y="0"/>
                </a:moveTo>
                <a:lnTo>
                  <a:pt x="422594" y="0"/>
                </a:lnTo>
                <a:lnTo>
                  <a:pt x="422594" y="364968"/>
                </a:lnTo>
                <a:lnTo>
                  <a:pt x="0" y="36496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7" name="TextBox 37"/>
          <p:cNvSpPr txBox="1"/>
          <p:nvPr/>
        </p:nvSpPr>
        <p:spPr>
          <a:xfrm>
            <a:off x="1746751" y="635054"/>
            <a:ext cx="3737193" cy="233525"/>
          </a:xfrm>
          <a:prstGeom prst="rect">
            <a:avLst/>
          </a:prstGeom>
        </p:spPr>
        <p:txBody>
          <a:bodyPr lIns="0" tIns="0" rIns="0" bIns="0" rtlCol="0" anchor="t">
            <a:spAutoFit/>
          </a:bodyPr>
          <a:lstStyle/>
          <a:p>
            <a:pPr marL="0" lvl="0" indent="0" algn="l">
              <a:lnSpc>
                <a:spcPts val="1802"/>
              </a:lnSpc>
            </a:pPr>
            <a:r>
              <a:rPr lang="en-US" sz="2048" b="1" spc="-92" dirty="0">
                <a:solidFill>
                  <a:srgbClr val="EFEFEF"/>
                </a:solidFill>
                <a:latin typeface="Open Sauce Medium"/>
                <a:ea typeface="Open Sauce Medium"/>
                <a:cs typeface="Open Sauce Medium"/>
                <a:sym typeface="Open Sauce Medium"/>
              </a:rPr>
              <a:t>Rwi7a</a:t>
            </a:r>
          </a:p>
        </p:txBody>
      </p:sp>
      <p:sp>
        <p:nvSpPr>
          <p:cNvPr id="38" name="TextBox 38"/>
          <p:cNvSpPr txBox="1"/>
          <p:nvPr/>
        </p:nvSpPr>
        <p:spPr>
          <a:xfrm>
            <a:off x="14421703" y="668191"/>
            <a:ext cx="2931719" cy="193643"/>
          </a:xfrm>
          <a:prstGeom prst="rect">
            <a:avLst/>
          </a:prstGeom>
        </p:spPr>
        <p:txBody>
          <a:bodyPr lIns="0" tIns="0" rIns="0" bIns="0" rtlCol="0" anchor="t">
            <a:spAutoFit/>
          </a:bodyPr>
          <a:lstStyle/>
          <a:p>
            <a:pPr marL="0" lvl="0" indent="0" algn="ctr">
              <a:lnSpc>
                <a:spcPts val="1475"/>
              </a:lnSpc>
            </a:pPr>
            <a:r>
              <a:rPr lang="en-US" sz="1676" b="1" spc="-75" dirty="0">
                <a:solidFill>
                  <a:srgbClr val="EFEFEF"/>
                </a:solidFill>
                <a:latin typeface="Open Sauce Medium"/>
                <a:ea typeface="Open Sauce Medium"/>
                <a:cs typeface="Open Sauce Medium"/>
                <a:sym typeface="Open Sauce Medium"/>
              </a:rPr>
              <a:t>GOAL</a:t>
            </a:r>
          </a:p>
        </p:txBody>
      </p:sp>
      <p:sp>
        <p:nvSpPr>
          <p:cNvPr id="39" name="TextBox 39"/>
          <p:cNvSpPr txBox="1"/>
          <p:nvPr/>
        </p:nvSpPr>
        <p:spPr>
          <a:xfrm>
            <a:off x="4742541" y="668191"/>
            <a:ext cx="2345025" cy="201473"/>
          </a:xfrm>
          <a:prstGeom prst="rect">
            <a:avLst/>
          </a:prstGeom>
        </p:spPr>
        <p:txBody>
          <a:bodyPr lIns="0" tIns="0" rIns="0" bIns="0" rtlCol="0" anchor="t">
            <a:spAutoFit/>
          </a:bodyPr>
          <a:lstStyle/>
          <a:p>
            <a:pPr marL="0" lvl="0" indent="0" algn="ctr">
              <a:lnSpc>
                <a:spcPts val="1475"/>
              </a:lnSpc>
            </a:pPr>
            <a:r>
              <a:rPr lang="en-US" sz="1676" b="1" spc="-75">
                <a:solidFill>
                  <a:srgbClr val="EFEFEF"/>
                </a:solidFill>
                <a:latin typeface="Open Sauce Medium"/>
                <a:ea typeface="Open Sauce Medium"/>
                <a:cs typeface="Open Sauce Medium"/>
                <a:sym typeface="Open Sauce Medium"/>
              </a:rPr>
              <a:t>Startup Pitch Deck</a:t>
            </a:r>
          </a:p>
        </p:txBody>
      </p:sp>
      <p:sp>
        <p:nvSpPr>
          <p:cNvPr id="40" name="TextBox 40"/>
          <p:cNvSpPr txBox="1"/>
          <p:nvPr/>
        </p:nvSpPr>
        <p:spPr>
          <a:xfrm>
            <a:off x="9953770" y="668191"/>
            <a:ext cx="4279219" cy="193643"/>
          </a:xfrm>
          <a:prstGeom prst="rect">
            <a:avLst/>
          </a:prstGeom>
        </p:spPr>
        <p:txBody>
          <a:bodyPr lIns="0" tIns="0" rIns="0" bIns="0" rtlCol="0" anchor="t">
            <a:spAutoFit/>
          </a:bodyPr>
          <a:lstStyle/>
          <a:p>
            <a:pPr marL="0" lvl="0" indent="0" algn="ctr">
              <a:lnSpc>
                <a:spcPts val="1475"/>
              </a:lnSpc>
            </a:pPr>
            <a:r>
              <a:rPr lang="en-US" sz="1676" b="1" spc="-75" dirty="0">
                <a:solidFill>
                  <a:srgbClr val="0F042D"/>
                </a:solidFill>
                <a:latin typeface="Open Sauce Medium"/>
                <a:ea typeface="Open Sauce Medium"/>
                <a:cs typeface="Open Sauce Medium"/>
                <a:sym typeface="Open Sauce Medium"/>
              </a:rPr>
              <a:t>Presented by: </a:t>
            </a:r>
            <a:r>
              <a:rPr lang="en-US" sz="1676" b="1" spc="-75" dirty="0" err="1">
                <a:solidFill>
                  <a:srgbClr val="0F042D"/>
                </a:solidFill>
                <a:latin typeface="Open Sauce Medium"/>
                <a:ea typeface="Open Sauce Medium"/>
                <a:cs typeface="Open Sauce Medium"/>
                <a:sym typeface="Open Sauce Medium"/>
              </a:rPr>
              <a:t>Chakir</a:t>
            </a:r>
            <a:endParaRPr lang="en-US" sz="1676" b="1" spc="-75" dirty="0">
              <a:solidFill>
                <a:srgbClr val="0F042D"/>
              </a:solidFill>
              <a:latin typeface="Open Sauce Medium"/>
              <a:ea typeface="Open Sauce Medium"/>
              <a:cs typeface="Open Sauce Medium"/>
              <a:sym typeface="Open Sauce Medium"/>
            </a:endParaRPr>
          </a:p>
        </p:txBody>
      </p:sp>
      <p:sp>
        <p:nvSpPr>
          <p:cNvPr id="41" name="TextBox 41"/>
          <p:cNvSpPr txBox="1"/>
          <p:nvPr/>
        </p:nvSpPr>
        <p:spPr>
          <a:xfrm>
            <a:off x="7145539" y="668191"/>
            <a:ext cx="2674881" cy="201473"/>
          </a:xfrm>
          <a:prstGeom prst="rect">
            <a:avLst/>
          </a:prstGeom>
        </p:spPr>
        <p:txBody>
          <a:bodyPr lIns="0" tIns="0" rIns="0" bIns="0" rtlCol="0" anchor="t">
            <a:spAutoFit/>
          </a:bodyPr>
          <a:lstStyle/>
          <a:p>
            <a:pPr marL="0" lvl="0" indent="0" algn="ctr">
              <a:lnSpc>
                <a:spcPts val="1475"/>
              </a:lnSpc>
            </a:pPr>
            <a:r>
              <a:rPr lang="en-US" sz="1676" b="1" spc="-75">
                <a:solidFill>
                  <a:srgbClr val="0F042D"/>
                </a:solidFill>
                <a:latin typeface="Open Sauce Medium"/>
                <a:ea typeface="Open Sauce Medium"/>
                <a:cs typeface="Open Sauce Medium"/>
                <a:sym typeface="Open Sauce Medium"/>
              </a:rPr>
              <a:t>Business Presentation</a:t>
            </a:r>
          </a:p>
        </p:txBody>
      </p:sp>
      <p:sp>
        <p:nvSpPr>
          <p:cNvPr id="42" name="TextBox 42"/>
          <p:cNvSpPr txBox="1"/>
          <p:nvPr/>
        </p:nvSpPr>
        <p:spPr>
          <a:xfrm>
            <a:off x="8137263" y="1937612"/>
            <a:ext cx="9122037" cy="1170920"/>
          </a:xfrm>
          <a:prstGeom prst="rect">
            <a:avLst/>
          </a:prstGeom>
        </p:spPr>
        <p:txBody>
          <a:bodyPr lIns="0" tIns="0" rIns="0" bIns="0" rtlCol="0" anchor="t">
            <a:spAutoFit/>
          </a:bodyPr>
          <a:lstStyle/>
          <a:p>
            <a:pPr marL="0" lvl="0" indent="0" algn="l">
              <a:lnSpc>
                <a:spcPts val="8442"/>
              </a:lnSpc>
            </a:pPr>
            <a:r>
              <a:rPr lang="en-US" sz="9593" b="1" spc="-431">
                <a:solidFill>
                  <a:srgbClr val="EFEFEF"/>
                </a:solidFill>
                <a:latin typeface="Open Sauce Medium"/>
                <a:ea typeface="Open Sauce Medium"/>
                <a:cs typeface="Open Sauce Medium"/>
                <a:sym typeface="Open Sauce Medium"/>
              </a:rPr>
              <a:t>Our Solution</a:t>
            </a:r>
          </a:p>
        </p:txBody>
      </p:sp>
      <p:grpSp>
        <p:nvGrpSpPr>
          <p:cNvPr id="43" name="Group 43"/>
          <p:cNvGrpSpPr/>
          <p:nvPr/>
        </p:nvGrpSpPr>
        <p:grpSpPr>
          <a:xfrm>
            <a:off x="1028700" y="1564651"/>
            <a:ext cx="5022268" cy="6236705"/>
            <a:chOff x="0" y="0"/>
            <a:chExt cx="666980" cy="828263"/>
          </a:xfrm>
        </p:grpSpPr>
        <p:sp>
          <p:nvSpPr>
            <p:cNvPr id="44" name="Freeform 44"/>
            <p:cNvSpPr/>
            <p:nvPr/>
          </p:nvSpPr>
          <p:spPr>
            <a:xfrm>
              <a:off x="0" y="0"/>
              <a:ext cx="666980" cy="828263"/>
            </a:xfrm>
            <a:custGeom>
              <a:avLst/>
              <a:gdLst/>
              <a:ahLst/>
              <a:cxnLst/>
              <a:rect l="l" t="t" r="r" b="b"/>
              <a:pathLst>
                <a:path w="666980" h="828263">
                  <a:moveTo>
                    <a:pt x="55495" y="0"/>
                  </a:moveTo>
                  <a:lnTo>
                    <a:pt x="611486" y="0"/>
                  </a:lnTo>
                  <a:cubicBezTo>
                    <a:pt x="642135" y="0"/>
                    <a:pt x="666980" y="24846"/>
                    <a:pt x="666980" y="55495"/>
                  </a:cubicBezTo>
                  <a:lnTo>
                    <a:pt x="666980" y="772769"/>
                  </a:lnTo>
                  <a:cubicBezTo>
                    <a:pt x="666980" y="787487"/>
                    <a:pt x="661134" y="801602"/>
                    <a:pt x="650726" y="812009"/>
                  </a:cubicBezTo>
                  <a:cubicBezTo>
                    <a:pt x="640319" y="822417"/>
                    <a:pt x="626204" y="828263"/>
                    <a:pt x="611486" y="828263"/>
                  </a:cubicBezTo>
                  <a:lnTo>
                    <a:pt x="55495" y="828263"/>
                  </a:lnTo>
                  <a:cubicBezTo>
                    <a:pt x="40777" y="828263"/>
                    <a:pt x="26661" y="822417"/>
                    <a:pt x="16254" y="812009"/>
                  </a:cubicBezTo>
                  <a:cubicBezTo>
                    <a:pt x="5847" y="801602"/>
                    <a:pt x="0" y="787487"/>
                    <a:pt x="0" y="772769"/>
                  </a:cubicBezTo>
                  <a:lnTo>
                    <a:pt x="0" y="55495"/>
                  </a:lnTo>
                  <a:cubicBezTo>
                    <a:pt x="0" y="40777"/>
                    <a:pt x="5847" y="26661"/>
                    <a:pt x="16254" y="16254"/>
                  </a:cubicBezTo>
                  <a:cubicBezTo>
                    <a:pt x="26661" y="5847"/>
                    <a:pt x="40777" y="0"/>
                    <a:pt x="55495" y="0"/>
                  </a:cubicBezTo>
                  <a:close/>
                </a:path>
              </a:pathLst>
            </a:custGeom>
            <a:blipFill>
              <a:blip r:embed="rId4"/>
              <a:stretch>
                <a:fillRect t="-17" b="-17"/>
              </a:stretch>
            </a:blipFill>
            <a:ln w="9525" cap="rnd">
              <a:solidFill>
                <a:srgbClr val="EFEFEF"/>
              </a:solidFill>
              <a:prstDash val="solid"/>
              <a:round/>
            </a:ln>
          </p:spPr>
        </p:sp>
      </p:grpSp>
      <p:grpSp>
        <p:nvGrpSpPr>
          <p:cNvPr id="47" name="Group 47"/>
          <p:cNvGrpSpPr/>
          <p:nvPr/>
        </p:nvGrpSpPr>
        <p:grpSpPr>
          <a:xfrm>
            <a:off x="6890014" y="5456291"/>
            <a:ext cx="4941681" cy="3350250"/>
            <a:chOff x="0" y="0"/>
            <a:chExt cx="1301513" cy="882370"/>
          </a:xfrm>
        </p:grpSpPr>
        <p:sp>
          <p:nvSpPr>
            <p:cNvPr id="48" name="Freeform 48"/>
            <p:cNvSpPr/>
            <p:nvPr/>
          </p:nvSpPr>
          <p:spPr>
            <a:xfrm>
              <a:off x="0" y="0"/>
              <a:ext cx="1301513" cy="882370"/>
            </a:xfrm>
            <a:custGeom>
              <a:avLst/>
              <a:gdLst/>
              <a:ahLst/>
              <a:cxnLst/>
              <a:rect l="l" t="t" r="r" b="b"/>
              <a:pathLst>
                <a:path w="1301513" h="882370">
                  <a:moveTo>
                    <a:pt x="56400" y="0"/>
                  </a:moveTo>
                  <a:lnTo>
                    <a:pt x="1245113" y="0"/>
                  </a:lnTo>
                  <a:cubicBezTo>
                    <a:pt x="1276262" y="0"/>
                    <a:pt x="1301513" y="25251"/>
                    <a:pt x="1301513" y="56400"/>
                  </a:cubicBezTo>
                  <a:lnTo>
                    <a:pt x="1301513" y="825971"/>
                  </a:lnTo>
                  <a:cubicBezTo>
                    <a:pt x="1301513" y="857119"/>
                    <a:pt x="1276262" y="882370"/>
                    <a:pt x="1245113" y="882370"/>
                  </a:cubicBezTo>
                  <a:lnTo>
                    <a:pt x="56400" y="882370"/>
                  </a:lnTo>
                  <a:cubicBezTo>
                    <a:pt x="25251" y="882370"/>
                    <a:pt x="0" y="857119"/>
                    <a:pt x="0" y="825971"/>
                  </a:cubicBezTo>
                  <a:lnTo>
                    <a:pt x="0" y="56400"/>
                  </a:lnTo>
                  <a:cubicBezTo>
                    <a:pt x="0" y="25251"/>
                    <a:pt x="25251" y="0"/>
                    <a:pt x="56400" y="0"/>
                  </a:cubicBezTo>
                  <a:close/>
                </a:path>
              </a:pathLst>
            </a:custGeom>
            <a:solidFill>
              <a:srgbClr val="EFEFEF"/>
            </a:solidFill>
            <a:ln w="19050" cap="rnd">
              <a:gradFill>
                <a:gsLst>
                  <a:gs pos="0">
                    <a:srgbClr val="573F9D">
                      <a:alpha val="100000"/>
                    </a:srgbClr>
                  </a:gs>
                  <a:gs pos="50000">
                    <a:srgbClr val="332069">
                      <a:alpha val="100000"/>
                    </a:srgbClr>
                  </a:gs>
                  <a:gs pos="100000">
                    <a:srgbClr val="0F042D">
                      <a:alpha val="100000"/>
                    </a:srgbClr>
                  </a:gs>
                </a:gsLst>
                <a:lin ang="2700000"/>
              </a:gradFill>
              <a:prstDash val="solid"/>
              <a:round/>
            </a:ln>
          </p:spPr>
        </p:sp>
        <p:sp>
          <p:nvSpPr>
            <p:cNvPr id="49" name="TextBox 49"/>
            <p:cNvSpPr txBox="1"/>
            <p:nvPr/>
          </p:nvSpPr>
          <p:spPr>
            <a:xfrm>
              <a:off x="0" y="0"/>
              <a:ext cx="1301513" cy="882370"/>
            </a:xfrm>
            <a:prstGeom prst="rect">
              <a:avLst/>
            </a:prstGeom>
          </p:spPr>
          <p:txBody>
            <a:bodyPr lIns="50800" tIns="50800" rIns="50800" bIns="50800" rtlCol="0" anchor="ctr"/>
            <a:lstStyle/>
            <a:p>
              <a:pPr marL="0" lvl="0" indent="0" algn="ctr">
                <a:lnSpc>
                  <a:spcPts val="2686"/>
                </a:lnSpc>
              </a:pPr>
              <a:endParaRPr/>
            </a:p>
          </p:txBody>
        </p:sp>
      </p:grpSp>
      <p:grpSp>
        <p:nvGrpSpPr>
          <p:cNvPr id="50" name="Group 50"/>
          <p:cNvGrpSpPr/>
          <p:nvPr/>
        </p:nvGrpSpPr>
        <p:grpSpPr>
          <a:xfrm>
            <a:off x="12317619" y="5908050"/>
            <a:ext cx="4941681" cy="3350250"/>
            <a:chOff x="0" y="0"/>
            <a:chExt cx="1301513" cy="882370"/>
          </a:xfrm>
        </p:grpSpPr>
        <p:sp>
          <p:nvSpPr>
            <p:cNvPr id="51" name="Freeform 51"/>
            <p:cNvSpPr/>
            <p:nvPr/>
          </p:nvSpPr>
          <p:spPr>
            <a:xfrm>
              <a:off x="0" y="0"/>
              <a:ext cx="1301513" cy="882370"/>
            </a:xfrm>
            <a:custGeom>
              <a:avLst/>
              <a:gdLst/>
              <a:ahLst/>
              <a:cxnLst/>
              <a:rect l="l" t="t" r="r" b="b"/>
              <a:pathLst>
                <a:path w="1301513" h="882370">
                  <a:moveTo>
                    <a:pt x="56400" y="0"/>
                  </a:moveTo>
                  <a:lnTo>
                    <a:pt x="1245113" y="0"/>
                  </a:lnTo>
                  <a:cubicBezTo>
                    <a:pt x="1276262" y="0"/>
                    <a:pt x="1301513" y="25251"/>
                    <a:pt x="1301513" y="56400"/>
                  </a:cubicBezTo>
                  <a:lnTo>
                    <a:pt x="1301513" y="825971"/>
                  </a:lnTo>
                  <a:cubicBezTo>
                    <a:pt x="1301513" y="857119"/>
                    <a:pt x="1276262" y="882370"/>
                    <a:pt x="1245113" y="882370"/>
                  </a:cubicBezTo>
                  <a:lnTo>
                    <a:pt x="56400" y="882370"/>
                  </a:lnTo>
                  <a:cubicBezTo>
                    <a:pt x="25251" y="882370"/>
                    <a:pt x="0" y="857119"/>
                    <a:pt x="0" y="825971"/>
                  </a:cubicBezTo>
                  <a:lnTo>
                    <a:pt x="0" y="56400"/>
                  </a:lnTo>
                  <a:cubicBezTo>
                    <a:pt x="0" y="25251"/>
                    <a:pt x="25251" y="0"/>
                    <a:pt x="56400" y="0"/>
                  </a:cubicBezTo>
                  <a:close/>
                </a:path>
              </a:pathLst>
            </a:custGeom>
            <a:ln w="19050" cap="rnd">
              <a:solidFill>
                <a:srgbClr val="EFEFEF"/>
              </a:solidFill>
              <a:prstDash val="solid"/>
              <a:round/>
            </a:ln>
          </p:spPr>
        </p:sp>
        <p:sp>
          <p:nvSpPr>
            <p:cNvPr id="52" name="TextBox 52"/>
            <p:cNvSpPr txBox="1"/>
            <p:nvPr/>
          </p:nvSpPr>
          <p:spPr>
            <a:xfrm>
              <a:off x="0" y="0"/>
              <a:ext cx="1301513" cy="882370"/>
            </a:xfrm>
            <a:prstGeom prst="rect">
              <a:avLst/>
            </a:prstGeom>
          </p:spPr>
          <p:txBody>
            <a:bodyPr lIns="50800" tIns="50800" rIns="50800" bIns="50800" rtlCol="0" anchor="ctr"/>
            <a:lstStyle/>
            <a:p>
              <a:pPr marL="0" lvl="0" indent="0" algn="ctr">
                <a:lnSpc>
                  <a:spcPts val="2686"/>
                </a:lnSpc>
              </a:pPr>
              <a:endParaRPr/>
            </a:p>
          </p:txBody>
        </p:sp>
      </p:grpSp>
      <p:sp>
        <p:nvSpPr>
          <p:cNvPr id="53" name="TextBox 53"/>
          <p:cNvSpPr txBox="1"/>
          <p:nvPr/>
        </p:nvSpPr>
        <p:spPr>
          <a:xfrm>
            <a:off x="7315581" y="5866982"/>
            <a:ext cx="4090547" cy="486313"/>
          </a:xfrm>
          <a:prstGeom prst="rect">
            <a:avLst/>
          </a:prstGeom>
        </p:spPr>
        <p:txBody>
          <a:bodyPr lIns="0" tIns="0" rIns="0" bIns="0" rtlCol="0" anchor="t">
            <a:spAutoFit/>
          </a:bodyPr>
          <a:lstStyle/>
          <a:p>
            <a:pPr marL="0" lvl="0" indent="0" algn="l">
              <a:lnSpc>
                <a:spcPts val="3695"/>
              </a:lnSpc>
            </a:pPr>
            <a:r>
              <a:rPr lang="en-US" sz="3588" b="1" spc="-161">
                <a:solidFill>
                  <a:srgbClr val="0F042D"/>
                </a:solidFill>
                <a:latin typeface="Open Sauce Medium"/>
                <a:ea typeface="Open Sauce Medium"/>
                <a:cs typeface="Open Sauce Medium"/>
                <a:sym typeface="Open Sauce Medium"/>
              </a:rPr>
              <a:t>Direct Sourcing</a:t>
            </a:r>
          </a:p>
        </p:txBody>
      </p:sp>
      <p:sp>
        <p:nvSpPr>
          <p:cNvPr id="54" name="AutoShape 54"/>
          <p:cNvSpPr/>
          <p:nvPr/>
        </p:nvSpPr>
        <p:spPr>
          <a:xfrm flipV="1">
            <a:off x="7341112" y="6689297"/>
            <a:ext cx="4013712" cy="0"/>
          </a:xfrm>
          <a:prstGeom prst="line">
            <a:avLst/>
          </a:prstGeom>
          <a:ln w="19050" cap="flat">
            <a:solidFill>
              <a:srgbClr val="0F042D"/>
            </a:solidFill>
            <a:prstDash val="solid"/>
            <a:headEnd type="none" w="sm" len="sm"/>
            <a:tailEnd type="none" w="sm" len="sm"/>
          </a:ln>
        </p:spPr>
      </p:sp>
      <p:sp>
        <p:nvSpPr>
          <p:cNvPr id="55" name="TextBox 55"/>
          <p:cNvSpPr txBox="1"/>
          <p:nvPr/>
        </p:nvSpPr>
        <p:spPr>
          <a:xfrm>
            <a:off x="7341112" y="6984572"/>
            <a:ext cx="4065016" cy="1190752"/>
          </a:xfrm>
          <a:prstGeom prst="rect">
            <a:avLst/>
          </a:prstGeom>
        </p:spPr>
        <p:txBody>
          <a:bodyPr lIns="0" tIns="0" rIns="0" bIns="0" rtlCol="0" anchor="t">
            <a:spAutoFit/>
          </a:bodyPr>
          <a:lstStyle/>
          <a:p>
            <a:pPr marL="0" lvl="0" indent="0" algn="l">
              <a:lnSpc>
                <a:spcPts val="1936"/>
              </a:lnSpc>
            </a:pPr>
            <a:r>
              <a:rPr lang="en-US" sz="1489" i="1" spc="-47">
                <a:solidFill>
                  <a:srgbClr val="696969"/>
                </a:solidFill>
                <a:latin typeface="Aileron Italics"/>
                <a:ea typeface="Aileron Italics"/>
                <a:cs typeface="Aileron Italics"/>
                <a:sym typeface="Aileron Italics"/>
              </a:rPr>
              <a:t>We eliminate unnecessary middlemen by partnering directly with premium fragrance oil suppliers. This streamlined approach reduces costs significantly while maintaining the highest quality ingredients, passing savings directly to our customers.</a:t>
            </a:r>
          </a:p>
        </p:txBody>
      </p:sp>
      <p:sp>
        <p:nvSpPr>
          <p:cNvPr id="56" name="TextBox 56"/>
          <p:cNvSpPr txBox="1"/>
          <p:nvPr/>
        </p:nvSpPr>
        <p:spPr>
          <a:xfrm>
            <a:off x="12752711" y="6337672"/>
            <a:ext cx="4090547" cy="486313"/>
          </a:xfrm>
          <a:prstGeom prst="rect">
            <a:avLst/>
          </a:prstGeom>
        </p:spPr>
        <p:txBody>
          <a:bodyPr lIns="0" tIns="0" rIns="0" bIns="0" rtlCol="0" anchor="t">
            <a:spAutoFit/>
          </a:bodyPr>
          <a:lstStyle/>
          <a:p>
            <a:pPr marL="0" lvl="0" indent="0" algn="l">
              <a:lnSpc>
                <a:spcPts val="3695"/>
              </a:lnSpc>
            </a:pPr>
            <a:r>
              <a:rPr lang="en-US" sz="3588" b="1" spc="-161">
                <a:solidFill>
                  <a:srgbClr val="EFEFEF"/>
                </a:solidFill>
                <a:latin typeface="Open Sauce Medium"/>
                <a:ea typeface="Open Sauce Medium"/>
                <a:cs typeface="Open Sauce Medium"/>
                <a:sym typeface="Open Sauce Medium"/>
              </a:rPr>
              <a:t>Curated Collections</a:t>
            </a:r>
          </a:p>
        </p:txBody>
      </p:sp>
      <p:sp>
        <p:nvSpPr>
          <p:cNvPr id="57" name="AutoShape 57"/>
          <p:cNvSpPr/>
          <p:nvPr/>
        </p:nvSpPr>
        <p:spPr>
          <a:xfrm flipV="1">
            <a:off x="12778242" y="7159986"/>
            <a:ext cx="4013712" cy="0"/>
          </a:xfrm>
          <a:prstGeom prst="line">
            <a:avLst/>
          </a:prstGeom>
          <a:ln w="19050" cap="flat">
            <a:solidFill>
              <a:srgbClr val="FFFFFF"/>
            </a:solidFill>
            <a:prstDash val="solid"/>
            <a:headEnd type="none" w="sm" len="sm"/>
            <a:tailEnd type="none" w="sm" len="sm"/>
          </a:ln>
        </p:spPr>
      </p:sp>
      <p:sp>
        <p:nvSpPr>
          <p:cNvPr id="58" name="TextBox 58"/>
          <p:cNvSpPr txBox="1"/>
          <p:nvPr/>
        </p:nvSpPr>
        <p:spPr>
          <a:xfrm>
            <a:off x="12778242" y="7455261"/>
            <a:ext cx="4065016" cy="952627"/>
          </a:xfrm>
          <a:prstGeom prst="rect">
            <a:avLst/>
          </a:prstGeom>
        </p:spPr>
        <p:txBody>
          <a:bodyPr lIns="0" tIns="0" rIns="0" bIns="0" rtlCol="0" anchor="t">
            <a:spAutoFit/>
          </a:bodyPr>
          <a:lstStyle/>
          <a:p>
            <a:pPr marL="0" lvl="0" indent="0" algn="l">
              <a:lnSpc>
                <a:spcPts val="1936"/>
              </a:lnSpc>
            </a:pPr>
            <a:r>
              <a:rPr lang="en-US" sz="1489" i="1" spc="-47">
                <a:solidFill>
                  <a:srgbClr val="B8B8B8"/>
                </a:solidFill>
                <a:latin typeface="Aileron Italics"/>
                <a:ea typeface="Aileron Italics"/>
                <a:cs typeface="Aileron Italics"/>
                <a:sym typeface="Aileron Italics"/>
              </a:rPr>
              <a:t>Our expertly curated scent profiles cater to modern preferences—fresh, woody, floral, and oriental. Each collection is thoughtfully designed to offer everyday luxury that stands out from mass-market alternatives.</a:t>
            </a:r>
          </a:p>
        </p:txBody>
      </p:sp>
      <p:sp>
        <p:nvSpPr>
          <p:cNvPr id="59" name="TextBox 59"/>
          <p:cNvSpPr txBox="1"/>
          <p:nvPr/>
        </p:nvSpPr>
        <p:spPr>
          <a:xfrm>
            <a:off x="8137263" y="3393643"/>
            <a:ext cx="9115594" cy="826437"/>
          </a:xfrm>
          <a:prstGeom prst="rect">
            <a:avLst/>
          </a:prstGeom>
        </p:spPr>
        <p:txBody>
          <a:bodyPr lIns="0" tIns="0" rIns="0" bIns="0" rtlCol="0" anchor="t">
            <a:spAutoFit/>
          </a:bodyPr>
          <a:lstStyle/>
          <a:p>
            <a:pPr marL="0" lvl="0" indent="0" algn="l">
              <a:lnSpc>
                <a:spcPts val="2179"/>
              </a:lnSpc>
            </a:pPr>
            <a:r>
              <a:rPr lang="en-US" sz="1676" i="1" u="none" strike="noStrike" spc="-53">
                <a:solidFill>
                  <a:srgbClr val="B8B8B8"/>
                </a:solidFill>
                <a:latin typeface="Aileron Light Italics"/>
                <a:ea typeface="Aileron Light Italics"/>
                <a:cs typeface="Aileron Light Italics"/>
                <a:sym typeface="Aileron Light Italics"/>
              </a:rPr>
              <a:t>Premium accessible fragrances that bridge the gap between luxury quality and everyday affordability. We deliver high-concentration, long-lasting perfumes through direct sourcing and efficient distribution, cutting out unnecessary markups to offer you authentic luxury at a fraction of retail costs.</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F042D"/>
        </a:solidFill>
        <a:effectLst/>
      </p:bgPr>
    </p:bg>
    <p:spTree>
      <p:nvGrpSpPr>
        <p:cNvPr id="1" name=""/>
        <p:cNvGrpSpPr/>
        <p:nvPr/>
      </p:nvGrpSpPr>
      <p:grpSpPr>
        <a:xfrm>
          <a:off x="0" y="0"/>
          <a:ext cx="0" cy="0"/>
          <a:chOff x="0" y="0"/>
          <a:chExt cx="0" cy="0"/>
        </a:xfrm>
      </p:grpSpPr>
      <p:grpSp>
        <p:nvGrpSpPr>
          <p:cNvPr id="2" name="Group 2"/>
          <p:cNvGrpSpPr/>
          <p:nvPr/>
        </p:nvGrpSpPr>
        <p:grpSpPr>
          <a:xfrm>
            <a:off x="14367036" y="505729"/>
            <a:ext cx="3041054" cy="502851"/>
            <a:chOff x="0" y="0"/>
            <a:chExt cx="2457754" cy="406400"/>
          </a:xfrm>
        </p:grpSpPr>
        <p:sp>
          <p:nvSpPr>
            <p:cNvPr id="3" name="Freeform 3"/>
            <p:cNvSpPr/>
            <p:nvPr/>
          </p:nvSpPr>
          <p:spPr>
            <a:xfrm>
              <a:off x="0" y="0"/>
              <a:ext cx="2457754" cy="406400"/>
            </a:xfrm>
            <a:custGeom>
              <a:avLst/>
              <a:gdLst/>
              <a:ahLst/>
              <a:cxnLst/>
              <a:rect l="l" t="t" r="r" b="b"/>
              <a:pathLst>
                <a:path w="2457754" h="406400">
                  <a:moveTo>
                    <a:pt x="2254554" y="0"/>
                  </a:moveTo>
                  <a:cubicBezTo>
                    <a:pt x="2366778" y="0"/>
                    <a:pt x="2457754" y="90976"/>
                    <a:pt x="2457754" y="203200"/>
                  </a:cubicBezTo>
                  <a:cubicBezTo>
                    <a:pt x="2457754" y="315424"/>
                    <a:pt x="2366778" y="406400"/>
                    <a:pt x="2254554" y="406400"/>
                  </a:cubicBezTo>
                  <a:lnTo>
                    <a:pt x="203200" y="406400"/>
                  </a:lnTo>
                  <a:cubicBezTo>
                    <a:pt x="90976" y="406400"/>
                    <a:pt x="0" y="315424"/>
                    <a:pt x="0" y="203200"/>
                  </a:cubicBezTo>
                  <a:cubicBezTo>
                    <a:pt x="0" y="90976"/>
                    <a:pt x="90976" y="0"/>
                    <a:pt x="203200" y="0"/>
                  </a:cubicBezTo>
                  <a:close/>
                </a:path>
              </a:pathLst>
            </a:custGeom>
            <a:ln w="9525" cap="sq">
              <a:solidFill>
                <a:srgbClr val="EFEFEF"/>
              </a:solidFill>
              <a:prstDash val="solid"/>
              <a:miter/>
            </a:ln>
          </p:spPr>
        </p:sp>
        <p:sp>
          <p:nvSpPr>
            <p:cNvPr id="4" name="TextBox 4"/>
            <p:cNvSpPr txBox="1"/>
            <p:nvPr/>
          </p:nvSpPr>
          <p:spPr>
            <a:xfrm>
              <a:off x="0" y="0"/>
              <a:ext cx="2457754" cy="406400"/>
            </a:xfrm>
            <a:prstGeom prst="rect">
              <a:avLst/>
            </a:prstGeom>
          </p:spPr>
          <p:txBody>
            <a:bodyPr lIns="50800" tIns="50800" rIns="50800" bIns="50800" rtlCol="0" anchor="ctr"/>
            <a:lstStyle/>
            <a:p>
              <a:pPr marL="0" lvl="0" indent="0" algn="ctr">
                <a:lnSpc>
                  <a:spcPts val="2686"/>
                </a:lnSpc>
              </a:pPr>
              <a:endParaRPr/>
            </a:p>
          </p:txBody>
        </p:sp>
      </p:grpSp>
      <p:grpSp>
        <p:nvGrpSpPr>
          <p:cNvPr id="5" name="Group 5"/>
          <p:cNvGrpSpPr/>
          <p:nvPr/>
        </p:nvGrpSpPr>
        <p:grpSpPr>
          <a:xfrm>
            <a:off x="9953770" y="505729"/>
            <a:ext cx="4279219" cy="502851"/>
            <a:chOff x="0" y="0"/>
            <a:chExt cx="3458428" cy="406400"/>
          </a:xfrm>
        </p:grpSpPr>
        <p:sp>
          <p:nvSpPr>
            <p:cNvPr id="6" name="Freeform 6"/>
            <p:cNvSpPr/>
            <p:nvPr/>
          </p:nvSpPr>
          <p:spPr>
            <a:xfrm>
              <a:off x="0" y="0"/>
              <a:ext cx="3458428" cy="406400"/>
            </a:xfrm>
            <a:custGeom>
              <a:avLst/>
              <a:gdLst/>
              <a:ahLst/>
              <a:cxnLst/>
              <a:rect l="l" t="t" r="r" b="b"/>
              <a:pathLst>
                <a:path w="3458428" h="406400">
                  <a:moveTo>
                    <a:pt x="3255228" y="0"/>
                  </a:moveTo>
                  <a:cubicBezTo>
                    <a:pt x="3367453" y="0"/>
                    <a:pt x="3458428" y="90976"/>
                    <a:pt x="3458428" y="203200"/>
                  </a:cubicBezTo>
                  <a:cubicBezTo>
                    <a:pt x="3458428" y="315424"/>
                    <a:pt x="3367453" y="406400"/>
                    <a:pt x="3255228" y="406400"/>
                  </a:cubicBezTo>
                  <a:lnTo>
                    <a:pt x="203200" y="406400"/>
                  </a:lnTo>
                  <a:cubicBezTo>
                    <a:pt x="90976" y="406400"/>
                    <a:pt x="0" y="315424"/>
                    <a:pt x="0" y="203200"/>
                  </a:cubicBezTo>
                  <a:cubicBezTo>
                    <a:pt x="0" y="90976"/>
                    <a:pt x="90976" y="0"/>
                    <a:pt x="203200" y="0"/>
                  </a:cubicBezTo>
                  <a:close/>
                </a:path>
              </a:pathLst>
            </a:custGeom>
            <a:solidFill>
              <a:srgbClr val="EFEFEF"/>
            </a:solidFill>
            <a:ln w="9525" cap="sq">
              <a:solidFill>
                <a:srgbClr val="EFEFEF"/>
              </a:solidFill>
              <a:prstDash val="solid"/>
              <a:miter/>
            </a:ln>
          </p:spPr>
        </p:sp>
        <p:sp>
          <p:nvSpPr>
            <p:cNvPr id="7" name="TextBox 7"/>
            <p:cNvSpPr txBox="1"/>
            <p:nvPr/>
          </p:nvSpPr>
          <p:spPr>
            <a:xfrm>
              <a:off x="0" y="0"/>
              <a:ext cx="3458428" cy="406400"/>
            </a:xfrm>
            <a:prstGeom prst="rect">
              <a:avLst/>
            </a:prstGeom>
          </p:spPr>
          <p:txBody>
            <a:bodyPr lIns="50800" tIns="50800" rIns="50800" bIns="50800" rtlCol="0" anchor="ctr"/>
            <a:lstStyle/>
            <a:p>
              <a:pPr marL="0" lvl="0" indent="0" algn="ctr">
                <a:lnSpc>
                  <a:spcPts val="2686"/>
                </a:lnSpc>
              </a:pPr>
              <a:endParaRPr/>
            </a:p>
          </p:txBody>
        </p:sp>
      </p:grpSp>
      <p:grpSp>
        <p:nvGrpSpPr>
          <p:cNvPr id="8" name="Group 8"/>
          <p:cNvGrpSpPr/>
          <p:nvPr/>
        </p:nvGrpSpPr>
        <p:grpSpPr>
          <a:xfrm>
            <a:off x="7087567" y="505729"/>
            <a:ext cx="2732854" cy="502851"/>
            <a:chOff x="0" y="0"/>
            <a:chExt cx="2208669" cy="406400"/>
          </a:xfrm>
        </p:grpSpPr>
        <p:sp>
          <p:nvSpPr>
            <p:cNvPr id="9" name="Freeform 9"/>
            <p:cNvSpPr/>
            <p:nvPr/>
          </p:nvSpPr>
          <p:spPr>
            <a:xfrm>
              <a:off x="0" y="0"/>
              <a:ext cx="2208669" cy="406400"/>
            </a:xfrm>
            <a:custGeom>
              <a:avLst/>
              <a:gdLst/>
              <a:ahLst/>
              <a:cxnLst/>
              <a:rect l="l" t="t" r="r" b="b"/>
              <a:pathLst>
                <a:path w="2208669" h="406400">
                  <a:moveTo>
                    <a:pt x="2005469" y="0"/>
                  </a:moveTo>
                  <a:cubicBezTo>
                    <a:pt x="2117693" y="0"/>
                    <a:pt x="2208669" y="90976"/>
                    <a:pt x="2208669" y="203200"/>
                  </a:cubicBezTo>
                  <a:cubicBezTo>
                    <a:pt x="2208669" y="315424"/>
                    <a:pt x="2117693" y="406400"/>
                    <a:pt x="2005469" y="406400"/>
                  </a:cubicBezTo>
                  <a:lnTo>
                    <a:pt x="203200" y="406400"/>
                  </a:lnTo>
                  <a:cubicBezTo>
                    <a:pt x="90976" y="406400"/>
                    <a:pt x="0" y="315424"/>
                    <a:pt x="0" y="203200"/>
                  </a:cubicBezTo>
                  <a:cubicBezTo>
                    <a:pt x="0" y="90976"/>
                    <a:pt x="90976" y="0"/>
                    <a:pt x="203200" y="0"/>
                  </a:cubicBezTo>
                  <a:close/>
                </a:path>
              </a:pathLst>
            </a:custGeom>
            <a:solidFill>
              <a:srgbClr val="EFEFEF"/>
            </a:solidFill>
            <a:ln w="9525" cap="sq">
              <a:solidFill>
                <a:srgbClr val="EFEFEF"/>
              </a:solidFill>
              <a:prstDash val="solid"/>
              <a:miter/>
            </a:ln>
          </p:spPr>
        </p:sp>
        <p:sp>
          <p:nvSpPr>
            <p:cNvPr id="10" name="TextBox 10"/>
            <p:cNvSpPr txBox="1"/>
            <p:nvPr/>
          </p:nvSpPr>
          <p:spPr>
            <a:xfrm>
              <a:off x="0" y="0"/>
              <a:ext cx="2208669" cy="406400"/>
            </a:xfrm>
            <a:prstGeom prst="rect">
              <a:avLst/>
            </a:prstGeom>
          </p:spPr>
          <p:txBody>
            <a:bodyPr lIns="50800" tIns="50800" rIns="50800" bIns="50800" rtlCol="0" anchor="ctr"/>
            <a:lstStyle/>
            <a:p>
              <a:pPr marL="0" lvl="0" indent="0" algn="ctr">
                <a:lnSpc>
                  <a:spcPts val="2686"/>
                </a:lnSpc>
              </a:pPr>
              <a:endParaRPr/>
            </a:p>
          </p:txBody>
        </p:sp>
      </p:grpSp>
      <p:grpSp>
        <p:nvGrpSpPr>
          <p:cNvPr id="11" name="Group 11"/>
          <p:cNvGrpSpPr/>
          <p:nvPr/>
        </p:nvGrpSpPr>
        <p:grpSpPr>
          <a:xfrm>
            <a:off x="4657277" y="505729"/>
            <a:ext cx="3625880" cy="502851"/>
            <a:chOff x="0" y="0"/>
            <a:chExt cx="2930405" cy="406400"/>
          </a:xfrm>
        </p:grpSpPr>
        <p:sp>
          <p:nvSpPr>
            <p:cNvPr id="12" name="Freeform 12"/>
            <p:cNvSpPr/>
            <p:nvPr/>
          </p:nvSpPr>
          <p:spPr>
            <a:xfrm>
              <a:off x="0" y="0"/>
              <a:ext cx="2930405" cy="406400"/>
            </a:xfrm>
            <a:custGeom>
              <a:avLst/>
              <a:gdLst/>
              <a:ahLst/>
              <a:cxnLst/>
              <a:rect l="l" t="t" r="r" b="b"/>
              <a:pathLst>
                <a:path w="2930405" h="406400">
                  <a:moveTo>
                    <a:pt x="2727205" y="0"/>
                  </a:moveTo>
                  <a:cubicBezTo>
                    <a:pt x="2839429" y="0"/>
                    <a:pt x="2930405" y="90976"/>
                    <a:pt x="2930405" y="203200"/>
                  </a:cubicBezTo>
                  <a:cubicBezTo>
                    <a:pt x="2930405" y="315424"/>
                    <a:pt x="2839429" y="406400"/>
                    <a:pt x="2727205" y="406400"/>
                  </a:cubicBezTo>
                  <a:lnTo>
                    <a:pt x="203200" y="406400"/>
                  </a:lnTo>
                  <a:cubicBezTo>
                    <a:pt x="90976" y="406400"/>
                    <a:pt x="0" y="315424"/>
                    <a:pt x="0" y="203200"/>
                  </a:cubicBezTo>
                  <a:cubicBezTo>
                    <a:pt x="0" y="90976"/>
                    <a:pt x="90976" y="0"/>
                    <a:pt x="203200" y="0"/>
                  </a:cubicBezTo>
                  <a:close/>
                </a:path>
              </a:pathLst>
            </a:custGeom>
            <a:ln w="9525" cap="sq">
              <a:solidFill>
                <a:srgbClr val="EFEFEF"/>
              </a:solidFill>
              <a:prstDash val="solid"/>
              <a:miter/>
            </a:ln>
          </p:spPr>
        </p:sp>
        <p:sp>
          <p:nvSpPr>
            <p:cNvPr id="13" name="TextBox 13"/>
            <p:cNvSpPr txBox="1"/>
            <p:nvPr/>
          </p:nvSpPr>
          <p:spPr>
            <a:xfrm>
              <a:off x="0" y="0"/>
              <a:ext cx="2930405" cy="406400"/>
            </a:xfrm>
            <a:prstGeom prst="rect">
              <a:avLst/>
            </a:prstGeom>
          </p:spPr>
          <p:txBody>
            <a:bodyPr lIns="50800" tIns="50800" rIns="50800" bIns="50800" rtlCol="0" anchor="ctr"/>
            <a:lstStyle/>
            <a:p>
              <a:pPr marL="0" lvl="0" indent="0" algn="ctr">
                <a:lnSpc>
                  <a:spcPts val="2686"/>
                </a:lnSpc>
              </a:pPr>
              <a:endParaRPr/>
            </a:p>
          </p:txBody>
        </p:sp>
      </p:grpSp>
      <p:sp>
        <p:nvSpPr>
          <p:cNvPr id="14" name="Freeform 14"/>
          <p:cNvSpPr/>
          <p:nvPr/>
        </p:nvSpPr>
        <p:spPr>
          <a:xfrm>
            <a:off x="1090400" y="559187"/>
            <a:ext cx="422594" cy="364968"/>
          </a:xfrm>
          <a:custGeom>
            <a:avLst/>
            <a:gdLst/>
            <a:ahLst/>
            <a:cxnLst/>
            <a:rect l="l" t="t" r="r" b="b"/>
            <a:pathLst>
              <a:path w="422594" h="364968">
                <a:moveTo>
                  <a:pt x="0" y="0"/>
                </a:moveTo>
                <a:lnTo>
                  <a:pt x="422594" y="0"/>
                </a:lnTo>
                <a:lnTo>
                  <a:pt x="422594" y="364968"/>
                </a:lnTo>
                <a:lnTo>
                  <a:pt x="0" y="36496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5" name="TextBox 15"/>
          <p:cNvSpPr txBox="1"/>
          <p:nvPr/>
        </p:nvSpPr>
        <p:spPr>
          <a:xfrm>
            <a:off x="1746751" y="654104"/>
            <a:ext cx="3737193" cy="245132"/>
          </a:xfrm>
          <a:prstGeom prst="rect">
            <a:avLst/>
          </a:prstGeom>
        </p:spPr>
        <p:txBody>
          <a:bodyPr lIns="0" tIns="0" rIns="0" bIns="0" rtlCol="0" anchor="t">
            <a:spAutoFit/>
          </a:bodyPr>
          <a:lstStyle/>
          <a:p>
            <a:pPr marL="0" lvl="0" indent="0" algn="l">
              <a:lnSpc>
                <a:spcPts val="1863"/>
              </a:lnSpc>
            </a:pPr>
            <a:r>
              <a:rPr lang="en-US" sz="2117" b="1" spc="-95" dirty="0">
                <a:solidFill>
                  <a:srgbClr val="EFEFEF"/>
                </a:solidFill>
                <a:latin typeface="Open Sauce Medium"/>
                <a:ea typeface="Open Sauce Medium"/>
                <a:cs typeface="Open Sauce Medium"/>
                <a:sym typeface="Open Sauce Medium"/>
              </a:rPr>
              <a:t>Rwi7a</a:t>
            </a:r>
          </a:p>
        </p:txBody>
      </p:sp>
      <p:sp>
        <p:nvSpPr>
          <p:cNvPr id="16" name="TextBox 16"/>
          <p:cNvSpPr txBox="1"/>
          <p:nvPr/>
        </p:nvSpPr>
        <p:spPr>
          <a:xfrm>
            <a:off x="14421703" y="677716"/>
            <a:ext cx="2931719" cy="203770"/>
          </a:xfrm>
          <a:prstGeom prst="rect">
            <a:avLst/>
          </a:prstGeom>
        </p:spPr>
        <p:txBody>
          <a:bodyPr lIns="0" tIns="0" rIns="0" bIns="0" rtlCol="0" anchor="t">
            <a:spAutoFit/>
          </a:bodyPr>
          <a:lstStyle/>
          <a:p>
            <a:pPr marL="0" lvl="0" indent="0" algn="ctr">
              <a:lnSpc>
                <a:spcPts val="1524"/>
              </a:lnSpc>
            </a:pPr>
            <a:r>
              <a:rPr lang="en-US" sz="1732" b="1" spc="-77" dirty="0">
                <a:solidFill>
                  <a:srgbClr val="EFEFEF"/>
                </a:solidFill>
                <a:latin typeface="Open Sauce Medium"/>
                <a:ea typeface="Open Sauce Medium"/>
                <a:cs typeface="Open Sauce Medium"/>
                <a:sym typeface="Open Sauce Medium"/>
              </a:rPr>
              <a:t>Premium Fragrances</a:t>
            </a:r>
          </a:p>
        </p:txBody>
      </p:sp>
      <p:sp>
        <p:nvSpPr>
          <p:cNvPr id="17" name="TextBox 17"/>
          <p:cNvSpPr txBox="1"/>
          <p:nvPr/>
        </p:nvSpPr>
        <p:spPr>
          <a:xfrm>
            <a:off x="4742541" y="677716"/>
            <a:ext cx="2345025" cy="203770"/>
          </a:xfrm>
          <a:prstGeom prst="rect">
            <a:avLst/>
          </a:prstGeom>
        </p:spPr>
        <p:txBody>
          <a:bodyPr lIns="0" tIns="0" rIns="0" bIns="0" rtlCol="0" anchor="t">
            <a:spAutoFit/>
          </a:bodyPr>
          <a:lstStyle/>
          <a:p>
            <a:pPr marL="0" lvl="0" indent="0" algn="ctr">
              <a:lnSpc>
                <a:spcPts val="1524"/>
              </a:lnSpc>
            </a:pPr>
            <a:r>
              <a:rPr lang="en-US" sz="1732" b="1" spc="-77">
                <a:solidFill>
                  <a:srgbClr val="EFEFEF"/>
                </a:solidFill>
                <a:latin typeface="Open Sauce Medium"/>
                <a:ea typeface="Open Sauce Medium"/>
                <a:cs typeface="Open Sauce Medium"/>
                <a:sym typeface="Open Sauce Medium"/>
              </a:rPr>
              <a:t>Startup Pitch Deck</a:t>
            </a:r>
          </a:p>
        </p:txBody>
      </p:sp>
      <p:sp>
        <p:nvSpPr>
          <p:cNvPr id="18" name="TextBox 18"/>
          <p:cNvSpPr txBox="1"/>
          <p:nvPr/>
        </p:nvSpPr>
        <p:spPr>
          <a:xfrm>
            <a:off x="9953770" y="677716"/>
            <a:ext cx="4279219" cy="195310"/>
          </a:xfrm>
          <a:prstGeom prst="rect">
            <a:avLst/>
          </a:prstGeom>
        </p:spPr>
        <p:txBody>
          <a:bodyPr lIns="0" tIns="0" rIns="0" bIns="0" rtlCol="0" anchor="t">
            <a:spAutoFit/>
          </a:bodyPr>
          <a:lstStyle/>
          <a:p>
            <a:pPr marL="0" lvl="0" indent="0" algn="ctr">
              <a:lnSpc>
                <a:spcPts val="1524"/>
              </a:lnSpc>
            </a:pPr>
            <a:r>
              <a:rPr lang="en-US" sz="1732" b="1" spc="-77" dirty="0">
                <a:solidFill>
                  <a:srgbClr val="0F042D"/>
                </a:solidFill>
                <a:latin typeface="Open Sauce Medium"/>
                <a:ea typeface="Open Sauce Medium"/>
                <a:cs typeface="Open Sauce Medium"/>
                <a:sym typeface="Open Sauce Medium"/>
              </a:rPr>
              <a:t>Presented by : </a:t>
            </a:r>
            <a:r>
              <a:rPr lang="en-US" sz="1732" b="1" spc="-77" dirty="0" err="1">
                <a:solidFill>
                  <a:srgbClr val="0F042D"/>
                </a:solidFill>
                <a:latin typeface="Open Sauce Medium"/>
                <a:ea typeface="Open Sauce Medium"/>
                <a:cs typeface="Open Sauce Medium"/>
                <a:sym typeface="Open Sauce Medium"/>
              </a:rPr>
              <a:t>Chakir</a:t>
            </a:r>
            <a:endParaRPr lang="en-US" sz="1732" b="1" spc="-77" dirty="0">
              <a:solidFill>
                <a:srgbClr val="0F042D"/>
              </a:solidFill>
              <a:latin typeface="Open Sauce Medium"/>
              <a:ea typeface="Open Sauce Medium"/>
              <a:cs typeface="Open Sauce Medium"/>
              <a:sym typeface="Open Sauce Medium"/>
            </a:endParaRPr>
          </a:p>
        </p:txBody>
      </p:sp>
      <p:sp>
        <p:nvSpPr>
          <p:cNvPr id="19" name="TextBox 19"/>
          <p:cNvSpPr txBox="1"/>
          <p:nvPr/>
        </p:nvSpPr>
        <p:spPr>
          <a:xfrm>
            <a:off x="7145539" y="677716"/>
            <a:ext cx="2674881" cy="203770"/>
          </a:xfrm>
          <a:prstGeom prst="rect">
            <a:avLst/>
          </a:prstGeom>
        </p:spPr>
        <p:txBody>
          <a:bodyPr lIns="0" tIns="0" rIns="0" bIns="0" rtlCol="0" anchor="t">
            <a:spAutoFit/>
          </a:bodyPr>
          <a:lstStyle/>
          <a:p>
            <a:pPr marL="0" lvl="0" indent="0" algn="ctr">
              <a:lnSpc>
                <a:spcPts val="1524"/>
              </a:lnSpc>
            </a:pPr>
            <a:r>
              <a:rPr lang="en-US" sz="1732" b="1" spc="-77">
                <a:solidFill>
                  <a:srgbClr val="0F042D"/>
                </a:solidFill>
                <a:latin typeface="Open Sauce Medium"/>
                <a:ea typeface="Open Sauce Medium"/>
                <a:cs typeface="Open Sauce Medium"/>
                <a:sym typeface="Open Sauce Medium"/>
              </a:rPr>
              <a:t>Business Presentation</a:t>
            </a:r>
          </a:p>
        </p:txBody>
      </p:sp>
      <p:sp>
        <p:nvSpPr>
          <p:cNvPr id="20" name="TextBox 20"/>
          <p:cNvSpPr txBox="1"/>
          <p:nvPr/>
        </p:nvSpPr>
        <p:spPr>
          <a:xfrm>
            <a:off x="1028700" y="1937612"/>
            <a:ext cx="16230600" cy="1170920"/>
          </a:xfrm>
          <a:prstGeom prst="rect">
            <a:avLst/>
          </a:prstGeom>
        </p:spPr>
        <p:txBody>
          <a:bodyPr lIns="0" tIns="0" rIns="0" bIns="0" rtlCol="0" anchor="t">
            <a:spAutoFit/>
          </a:bodyPr>
          <a:lstStyle/>
          <a:p>
            <a:pPr marL="0" lvl="0" indent="0" algn="ctr">
              <a:lnSpc>
                <a:spcPts val="8442"/>
              </a:lnSpc>
            </a:pPr>
            <a:r>
              <a:rPr lang="en-US" sz="9593" b="1" spc="-431">
                <a:solidFill>
                  <a:srgbClr val="EFEFEF"/>
                </a:solidFill>
                <a:latin typeface="Open Sauce Medium"/>
                <a:ea typeface="Open Sauce Medium"/>
                <a:cs typeface="Open Sauce Medium"/>
                <a:sym typeface="Open Sauce Medium"/>
              </a:rPr>
              <a:t>Our Engagement Charter</a:t>
            </a:r>
          </a:p>
        </p:txBody>
      </p:sp>
      <p:grpSp>
        <p:nvGrpSpPr>
          <p:cNvPr id="21" name="Group 21"/>
          <p:cNvGrpSpPr/>
          <p:nvPr/>
        </p:nvGrpSpPr>
        <p:grpSpPr>
          <a:xfrm>
            <a:off x="-193450" y="3196155"/>
            <a:ext cx="18674901" cy="7378284"/>
            <a:chOff x="0" y="0"/>
            <a:chExt cx="24899868" cy="9837711"/>
          </a:xfrm>
        </p:grpSpPr>
        <p:grpSp>
          <p:nvGrpSpPr>
            <p:cNvPr id="22" name="Group 22"/>
            <p:cNvGrpSpPr/>
            <p:nvPr/>
          </p:nvGrpSpPr>
          <p:grpSpPr>
            <a:xfrm>
              <a:off x="0" y="4427815"/>
              <a:ext cx="3558057" cy="5409897"/>
              <a:chOff x="0" y="0"/>
              <a:chExt cx="812800" cy="1235833"/>
            </a:xfrm>
          </p:grpSpPr>
          <p:sp>
            <p:nvSpPr>
              <p:cNvPr id="23" name="Freeform 23"/>
              <p:cNvSpPr/>
              <p:nvPr/>
            </p:nvSpPr>
            <p:spPr>
              <a:xfrm>
                <a:off x="0" y="0"/>
                <a:ext cx="812800" cy="1235833"/>
              </a:xfrm>
              <a:custGeom>
                <a:avLst/>
                <a:gdLst/>
                <a:ahLst/>
                <a:cxnLst/>
                <a:rect l="l" t="t" r="r" b="b"/>
                <a:pathLst>
                  <a:path w="812800" h="1235833">
                    <a:moveTo>
                      <a:pt x="0" y="0"/>
                    </a:moveTo>
                    <a:lnTo>
                      <a:pt x="812800" y="0"/>
                    </a:lnTo>
                    <a:lnTo>
                      <a:pt x="812800" y="1235833"/>
                    </a:lnTo>
                    <a:lnTo>
                      <a:pt x="0" y="1235833"/>
                    </a:lnTo>
                    <a:close/>
                  </a:path>
                </a:pathLst>
              </a:custGeom>
              <a:gradFill rotWithShape="1">
                <a:gsLst>
                  <a:gs pos="0">
                    <a:srgbClr val="EFEFEF">
                      <a:alpha val="0"/>
                    </a:srgbClr>
                  </a:gs>
                  <a:gs pos="50000">
                    <a:srgbClr val="EFEFEF">
                      <a:alpha val="7500"/>
                    </a:srgbClr>
                  </a:gs>
                  <a:gs pos="100000">
                    <a:srgbClr val="EFEFEF">
                      <a:alpha val="20000"/>
                    </a:srgbClr>
                  </a:gs>
                </a:gsLst>
                <a:lin ang="5400000"/>
              </a:gradFill>
            </p:spPr>
          </p:sp>
          <p:sp>
            <p:nvSpPr>
              <p:cNvPr id="24" name="TextBox 24"/>
              <p:cNvSpPr txBox="1"/>
              <p:nvPr/>
            </p:nvSpPr>
            <p:spPr>
              <a:xfrm>
                <a:off x="0" y="0"/>
                <a:ext cx="812800" cy="1235833"/>
              </a:xfrm>
              <a:prstGeom prst="rect">
                <a:avLst/>
              </a:prstGeom>
            </p:spPr>
            <p:txBody>
              <a:bodyPr lIns="50800" tIns="50800" rIns="50800" bIns="50800" rtlCol="0" anchor="ctr"/>
              <a:lstStyle/>
              <a:p>
                <a:pPr marL="0" lvl="0" indent="0" algn="ctr">
                  <a:lnSpc>
                    <a:spcPts val="2686"/>
                  </a:lnSpc>
                </a:pPr>
                <a:endParaRPr/>
              </a:p>
            </p:txBody>
          </p:sp>
        </p:grpSp>
        <p:grpSp>
          <p:nvGrpSpPr>
            <p:cNvPr id="25" name="Group 25"/>
            <p:cNvGrpSpPr/>
            <p:nvPr/>
          </p:nvGrpSpPr>
          <p:grpSpPr>
            <a:xfrm>
              <a:off x="21341811" y="4427815"/>
              <a:ext cx="3558057" cy="5409897"/>
              <a:chOff x="0" y="0"/>
              <a:chExt cx="812800" cy="1235833"/>
            </a:xfrm>
          </p:grpSpPr>
          <p:sp>
            <p:nvSpPr>
              <p:cNvPr id="26" name="Freeform 26"/>
              <p:cNvSpPr/>
              <p:nvPr/>
            </p:nvSpPr>
            <p:spPr>
              <a:xfrm>
                <a:off x="0" y="0"/>
                <a:ext cx="812800" cy="1235833"/>
              </a:xfrm>
              <a:custGeom>
                <a:avLst/>
                <a:gdLst/>
                <a:ahLst/>
                <a:cxnLst/>
                <a:rect l="l" t="t" r="r" b="b"/>
                <a:pathLst>
                  <a:path w="812800" h="1235833">
                    <a:moveTo>
                      <a:pt x="0" y="0"/>
                    </a:moveTo>
                    <a:lnTo>
                      <a:pt x="812800" y="0"/>
                    </a:lnTo>
                    <a:lnTo>
                      <a:pt x="812800" y="1235833"/>
                    </a:lnTo>
                    <a:lnTo>
                      <a:pt x="0" y="1235833"/>
                    </a:lnTo>
                    <a:close/>
                  </a:path>
                </a:pathLst>
              </a:custGeom>
              <a:gradFill rotWithShape="1">
                <a:gsLst>
                  <a:gs pos="0">
                    <a:srgbClr val="EFEFEF">
                      <a:alpha val="0"/>
                    </a:srgbClr>
                  </a:gs>
                  <a:gs pos="50000">
                    <a:srgbClr val="EFEFEF">
                      <a:alpha val="7500"/>
                    </a:srgbClr>
                  </a:gs>
                  <a:gs pos="100000">
                    <a:srgbClr val="EFEFEF">
                      <a:alpha val="20000"/>
                    </a:srgbClr>
                  </a:gs>
                </a:gsLst>
                <a:lin ang="5400000"/>
              </a:gradFill>
            </p:spPr>
          </p:sp>
          <p:sp>
            <p:nvSpPr>
              <p:cNvPr id="27" name="TextBox 27"/>
              <p:cNvSpPr txBox="1"/>
              <p:nvPr/>
            </p:nvSpPr>
            <p:spPr>
              <a:xfrm>
                <a:off x="0" y="0"/>
                <a:ext cx="812800" cy="1235833"/>
              </a:xfrm>
              <a:prstGeom prst="rect">
                <a:avLst/>
              </a:prstGeom>
            </p:spPr>
            <p:txBody>
              <a:bodyPr lIns="50800" tIns="50800" rIns="50800" bIns="50800" rtlCol="0" anchor="ctr"/>
              <a:lstStyle/>
              <a:p>
                <a:pPr marL="0" lvl="0" indent="0" algn="ctr">
                  <a:lnSpc>
                    <a:spcPts val="2686"/>
                  </a:lnSpc>
                </a:pPr>
                <a:endParaRPr/>
              </a:p>
            </p:txBody>
          </p:sp>
        </p:grpSp>
        <p:grpSp>
          <p:nvGrpSpPr>
            <p:cNvPr id="28" name="Group 28"/>
            <p:cNvGrpSpPr/>
            <p:nvPr/>
          </p:nvGrpSpPr>
          <p:grpSpPr>
            <a:xfrm>
              <a:off x="3558057" y="3198827"/>
              <a:ext cx="3558057" cy="6638885"/>
              <a:chOff x="0" y="0"/>
              <a:chExt cx="812800" cy="1516582"/>
            </a:xfrm>
          </p:grpSpPr>
          <p:sp>
            <p:nvSpPr>
              <p:cNvPr id="29" name="Freeform 29"/>
              <p:cNvSpPr/>
              <p:nvPr/>
            </p:nvSpPr>
            <p:spPr>
              <a:xfrm>
                <a:off x="0" y="0"/>
                <a:ext cx="812800" cy="1516582"/>
              </a:xfrm>
              <a:custGeom>
                <a:avLst/>
                <a:gdLst/>
                <a:ahLst/>
                <a:cxnLst/>
                <a:rect l="l" t="t" r="r" b="b"/>
                <a:pathLst>
                  <a:path w="812800" h="1516582">
                    <a:moveTo>
                      <a:pt x="0" y="0"/>
                    </a:moveTo>
                    <a:lnTo>
                      <a:pt x="812800" y="0"/>
                    </a:lnTo>
                    <a:lnTo>
                      <a:pt x="812800" y="1516582"/>
                    </a:lnTo>
                    <a:lnTo>
                      <a:pt x="0" y="1516582"/>
                    </a:lnTo>
                    <a:close/>
                  </a:path>
                </a:pathLst>
              </a:custGeom>
              <a:gradFill rotWithShape="1">
                <a:gsLst>
                  <a:gs pos="0">
                    <a:srgbClr val="EFEFEF">
                      <a:alpha val="0"/>
                    </a:srgbClr>
                  </a:gs>
                  <a:gs pos="50000">
                    <a:srgbClr val="EFEFEF">
                      <a:alpha val="7500"/>
                    </a:srgbClr>
                  </a:gs>
                  <a:gs pos="100000">
                    <a:srgbClr val="EFEFEF">
                      <a:alpha val="20000"/>
                    </a:srgbClr>
                  </a:gs>
                </a:gsLst>
                <a:lin ang="5400000"/>
              </a:gradFill>
            </p:spPr>
          </p:sp>
          <p:sp>
            <p:nvSpPr>
              <p:cNvPr id="30" name="TextBox 30"/>
              <p:cNvSpPr txBox="1"/>
              <p:nvPr/>
            </p:nvSpPr>
            <p:spPr>
              <a:xfrm>
                <a:off x="0" y="0"/>
                <a:ext cx="812800" cy="1516582"/>
              </a:xfrm>
              <a:prstGeom prst="rect">
                <a:avLst/>
              </a:prstGeom>
            </p:spPr>
            <p:txBody>
              <a:bodyPr lIns="50800" tIns="50800" rIns="50800" bIns="50800" rtlCol="0" anchor="ctr"/>
              <a:lstStyle/>
              <a:p>
                <a:pPr marL="0" lvl="0" indent="0" algn="ctr">
                  <a:lnSpc>
                    <a:spcPts val="2686"/>
                  </a:lnSpc>
                </a:pPr>
                <a:endParaRPr/>
              </a:p>
            </p:txBody>
          </p:sp>
        </p:grpSp>
        <p:grpSp>
          <p:nvGrpSpPr>
            <p:cNvPr id="31" name="Group 31"/>
            <p:cNvGrpSpPr/>
            <p:nvPr/>
          </p:nvGrpSpPr>
          <p:grpSpPr>
            <a:xfrm>
              <a:off x="17783754" y="3198827"/>
              <a:ext cx="3558057" cy="6638885"/>
              <a:chOff x="0" y="0"/>
              <a:chExt cx="812800" cy="1516582"/>
            </a:xfrm>
          </p:grpSpPr>
          <p:sp>
            <p:nvSpPr>
              <p:cNvPr id="32" name="Freeform 32"/>
              <p:cNvSpPr/>
              <p:nvPr/>
            </p:nvSpPr>
            <p:spPr>
              <a:xfrm>
                <a:off x="0" y="0"/>
                <a:ext cx="812800" cy="1516582"/>
              </a:xfrm>
              <a:custGeom>
                <a:avLst/>
                <a:gdLst/>
                <a:ahLst/>
                <a:cxnLst/>
                <a:rect l="l" t="t" r="r" b="b"/>
                <a:pathLst>
                  <a:path w="812800" h="1516582">
                    <a:moveTo>
                      <a:pt x="0" y="0"/>
                    </a:moveTo>
                    <a:lnTo>
                      <a:pt x="812800" y="0"/>
                    </a:lnTo>
                    <a:lnTo>
                      <a:pt x="812800" y="1516582"/>
                    </a:lnTo>
                    <a:lnTo>
                      <a:pt x="0" y="1516582"/>
                    </a:lnTo>
                    <a:close/>
                  </a:path>
                </a:pathLst>
              </a:custGeom>
              <a:gradFill rotWithShape="1">
                <a:gsLst>
                  <a:gs pos="0">
                    <a:srgbClr val="EFEFEF">
                      <a:alpha val="0"/>
                    </a:srgbClr>
                  </a:gs>
                  <a:gs pos="50000">
                    <a:srgbClr val="EFEFEF">
                      <a:alpha val="7500"/>
                    </a:srgbClr>
                  </a:gs>
                  <a:gs pos="100000">
                    <a:srgbClr val="EFEFEF">
                      <a:alpha val="20000"/>
                    </a:srgbClr>
                  </a:gs>
                </a:gsLst>
                <a:lin ang="5400000"/>
              </a:gradFill>
            </p:spPr>
          </p:sp>
          <p:sp>
            <p:nvSpPr>
              <p:cNvPr id="33" name="TextBox 33"/>
              <p:cNvSpPr txBox="1"/>
              <p:nvPr/>
            </p:nvSpPr>
            <p:spPr>
              <a:xfrm>
                <a:off x="0" y="0"/>
                <a:ext cx="812800" cy="1516582"/>
              </a:xfrm>
              <a:prstGeom prst="rect">
                <a:avLst/>
              </a:prstGeom>
            </p:spPr>
            <p:txBody>
              <a:bodyPr lIns="50800" tIns="50800" rIns="50800" bIns="50800" rtlCol="0" anchor="ctr"/>
              <a:lstStyle/>
              <a:p>
                <a:pPr marL="0" lvl="0" indent="0" algn="ctr">
                  <a:lnSpc>
                    <a:spcPts val="2686"/>
                  </a:lnSpc>
                </a:pPr>
                <a:endParaRPr/>
              </a:p>
            </p:txBody>
          </p:sp>
        </p:grpSp>
        <p:grpSp>
          <p:nvGrpSpPr>
            <p:cNvPr id="34" name="Group 34"/>
            <p:cNvGrpSpPr/>
            <p:nvPr/>
          </p:nvGrpSpPr>
          <p:grpSpPr>
            <a:xfrm>
              <a:off x="7116114" y="1874177"/>
              <a:ext cx="3558057" cy="7963534"/>
              <a:chOff x="0" y="0"/>
              <a:chExt cx="812800" cy="1819184"/>
            </a:xfrm>
          </p:grpSpPr>
          <p:sp>
            <p:nvSpPr>
              <p:cNvPr id="35" name="Freeform 35"/>
              <p:cNvSpPr/>
              <p:nvPr/>
            </p:nvSpPr>
            <p:spPr>
              <a:xfrm>
                <a:off x="0" y="0"/>
                <a:ext cx="812800" cy="1819184"/>
              </a:xfrm>
              <a:custGeom>
                <a:avLst/>
                <a:gdLst/>
                <a:ahLst/>
                <a:cxnLst/>
                <a:rect l="l" t="t" r="r" b="b"/>
                <a:pathLst>
                  <a:path w="812800" h="1819184">
                    <a:moveTo>
                      <a:pt x="0" y="0"/>
                    </a:moveTo>
                    <a:lnTo>
                      <a:pt x="812800" y="0"/>
                    </a:lnTo>
                    <a:lnTo>
                      <a:pt x="812800" y="1819184"/>
                    </a:lnTo>
                    <a:lnTo>
                      <a:pt x="0" y="1819184"/>
                    </a:lnTo>
                    <a:close/>
                  </a:path>
                </a:pathLst>
              </a:custGeom>
              <a:gradFill rotWithShape="1">
                <a:gsLst>
                  <a:gs pos="0">
                    <a:srgbClr val="EFEFEF">
                      <a:alpha val="0"/>
                    </a:srgbClr>
                  </a:gs>
                  <a:gs pos="50000">
                    <a:srgbClr val="EFEFEF">
                      <a:alpha val="7500"/>
                    </a:srgbClr>
                  </a:gs>
                  <a:gs pos="100000">
                    <a:srgbClr val="EFEFEF">
                      <a:alpha val="20000"/>
                    </a:srgbClr>
                  </a:gs>
                </a:gsLst>
                <a:lin ang="5400000"/>
              </a:gradFill>
            </p:spPr>
          </p:sp>
          <p:sp>
            <p:nvSpPr>
              <p:cNvPr id="36" name="TextBox 36"/>
              <p:cNvSpPr txBox="1"/>
              <p:nvPr/>
            </p:nvSpPr>
            <p:spPr>
              <a:xfrm>
                <a:off x="0" y="0"/>
                <a:ext cx="812800" cy="1819184"/>
              </a:xfrm>
              <a:prstGeom prst="rect">
                <a:avLst/>
              </a:prstGeom>
            </p:spPr>
            <p:txBody>
              <a:bodyPr lIns="50800" tIns="50800" rIns="50800" bIns="50800" rtlCol="0" anchor="ctr"/>
              <a:lstStyle/>
              <a:p>
                <a:pPr marL="0" lvl="0" indent="0" algn="ctr">
                  <a:lnSpc>
                    <a:spcPts val="2686"/>
                  </a:lnSpc>
                </a:pPr>
                <a:endParaRPr/>
              </a:p>
            </p:txBody>
          </p:sp>
        </p:grpSp>
        <p:grpSp>
          <p:nvGrpSpPr>
            <p:cNvPr id="37" name="Group 37"/>
            <p:cNvGrpSpPr/>
            <p:nvPr/>
          </p:nvGrpSpPr>
          <p:grpSpPr>
            <a:xfrm>
              <a:off x="14232228" y="1874177"/>
              <a:ext cx="3558057" cy="7963534"/>
              <a:chOff x="0" y="0"/>
              <a:chExt cx="812800" cy="1819184"/>
            </a:xfrm>
          </p:grpSpPr>
          <p:sp>
            <p:nvSpPr>
              <p:cNvPr id="38" name="Freeform 38"/>
              <p:cNvSpPr/>
              <p:nvPr/>
            </p:nvSpPr>
            <p:spPr>
              <a:xfrm>
                <a:off x="0" y="0"/>
                <a:ext cx="812800" cy="1819184"/>
              </a:xfrm>
              <a:custGeom>
                <a:avLst/>
                <a:gdLst/>
                <a:ahLst/>
                <a:cxnLst/>
                <a:rect l="l" t="t" r="r" b="b"/>
                <a:pathLst>
                  <a:path w="812800" h="1819184">
                    <a:moveTo>
                      <a:pt x="0" y="0"/>
                    </a:moveTo>
                    <a:lnTo>
                      <a:pt x="812800" y="0"/>
                    </a:lnTo>
                    <a:lnTo>
                      <a:pt x="812800" y="1819184"/>
                    </a:lnTo>
                    <a:lnTo>
                      <a:pt x="0" y="1819184"/>
                    </a:lnTo>
                    <a:close/>
                  </a:path>
                </a:pathLst>
              </a:custGeom>
              <a:gradFill rotWithShape="1">
                <a:gsLst>
                  <a:gs pos="0">
                    <a:srgbClr val="EFEFEF">
                      <a:alpha val="0"/>
                    </a:srgbClr>
                  </a:gs>
                  <a:gs pos="50000">
                    <a:srgbClr val="EFEFEF">
                      <a:alpha val="7500"/>
                    </a:srgbClr>
                  </a:gs>
                  <a:gs pos="100000">
                    <a:srgbClr val="EFEFEF">
                      <a:alpha val="20000"/>
                    </a:srgbClr>
                  </a:gs>
                </a:gsLst>
                <a:lin ang="5400000"/>
              </a:gradFill>
            </p:spPr>
          </p:sp>
          <p:sp>
            <p:nvSpPr>
              <p:cNvPr id="39" name="TextBox 39"/>
              <p:cNvSpPr txBox="1"/>
              <p:nvPr/>
            </p:nvSpPr>
            <p:spPr>
              <a:xfrm>
                <a:off x="0" y="0"/>
                <a:ext cx="812800" cy="1819184"/>
              </a:xfrm>
              <a:prstGeom prst="rect">
                <a:avLst/>
              </a:prstGeom>
            </p:spPr>
            <p:txBody>
              <a:bodyPr lIns="50800" tIns="50800" rIns="50800" bIns="50800" rtlCol="0" anchor="ctr"/>
              <a:lstStyle/>
              <a:p>
                <a:pPr marL="0" lvl="0" indent="0" algn="ctr">
                  <a:lnSpc>
                    <a:spcPts val="2686"/>
                  </a:lnSpc>
                </a:pPr>
                <a:endParaRPr/>
              </a:p>
            </p:txBody>
          </p:sp>
        </p:grpSp>
        <p:grpSp>
          <p:nvGrpSpPr>
            <p:cNvPr id="40" name="Group 40"/>
            <p:cNvGrpSpPr/>
            <p:nvPr/>
          </p:nvGrpSpPr>
          <p:grpSpPr>
            <a:xfrm>
              <a:off x="10674171" y="0"/>
              <a:ext cx="3558057" cy="9837711"/>
              <a:chOff x="0" y="0"/>
              <a:chExt cx="812800" cy="2247320"/>
            </a:xfrm>
          </p:grpSpPr>
          <p:sp>
            <p:nvSpPr>
              <p:cNvPr id="41" name="Freeform 41"/>
              <p:cNvSpPr/>
              <p:nvPr/>
            </p:nvSpPr>
            <p:spPr>
              <a:xfrm>
                <a:off x="0" y="0"/>
                <a:ext cx="812800" cy="2247320"/>
              </a:xfrm>
              <a:custGeom>
                <a:avLst/>
                <a:gdLst/>
                <a:ahLst/>
                <a:cxnLst/>
                <a:rect l="l" t="t" r="r" b="b"/>
                <a:pathLst>
                  <a:path w="812800" h="2247320">
                    <a:moveTo>
                      <a:pt x="0" y="0"/>
                    </a:moveTo>
                    <a:lnTo>
                      <a:pt x="812800" y="0"/>
                    </a:lnTo>
                    <a:lnTo>
                      <a:pt x="812800" y="2247320"/>
                    </a:lnTo>
                    <a:lnTo>
                      <a:pt x="0" y="2247320"/>
                    </a:lnTo>
                    <a:close/>
                  </a:path>
                </a:pathLst>
              </a:custGeom>
              <a:gradFill rotWithShape="1">
                <a:gsLst>
                  <a:gs pos="0">
                    <a:srgbClr val="EFEFEF">
                      <a:alpha val="0"/>
                    </a:srgbClr>
                  </a:gs>
                  <a:gs pos="50000">
                    <a:srgbClr val="EFEFEF">
                      <a:alpha val="7500"/>
                    </a:srgbClr>
                  </a:gs>
                  <a:gs pos="100000">
                    <a:srgbClr val="EFEFEF">
                      <a:alpha val="20000"/>
                    </a:srgbClr>
                  </a:gs>
                </a:gsLst>
                <a:lin ang="5400000"/>
              </a:gradFill>
            </p:spPr>
          </p:sp>
          <p:sp>
            <p:nvSpPr>
              <p:cNvPr id="42" name="TextBox 42"/>
              <p:cNvSpPr txBox="1"/>
              <p:nvPr/>
            </p:nvSpPr>
            <p:spPr>
              <a:xfrm>
                <a:off x="0" y="0"/>
                <a:ext cx="812800" cy="2247320"/>
              </a:xfrm>
              <a:prstGeom prst="rect">
                <a:avLst/>
              </a:prstGeom>
            </p:spPr>
            <p:txBody>
              <a:bodyPr lIns="50800" tIns="50800" rIns="50800" bIns="50800" rtlCol="0" anchor="ctr"/>
              <a:lstStyle/>
              <a:p>
                <a:pPr marL="0" lvl="0" indent="0" algn="ctr">
                  <a:lnSpc>
                    <a:spcPts val="2686"/>
                  </a:lnSpc>
                </a:pPr>
                <a:endParaRPr/>
              </a:p>
            </p:txBody>
          </p:sp>
        </p:grpSp>
      </p:grpSp>
      <p:sp>
        <p:nvSpPr>
          <p:cNvPr id="43" name="TextBox 43"/>
          <p:cNvSpPr txBox="1"/>
          <p:nvPr/>
        </p:nvSpPr>
        <p:spPr>
          <a:xfrm>
            <a:off x="2923471" y="3384118"/>
            <a:ext cx="12441059" cy="578069"/>
          </a:xfrm>
          <a:prstGeom prst="rect">
            <a:avLst/>
          </a:prstGeom>
        </p:spPr>
        <p:txBody>
          <a:bodyPr lIns="0" tIns="0" rIns="0" bIns="0" rtlCol="0" anchor="t">
            <a:spAutoFit/>
          </a:bodyPr>
          <a:lstStyle/>
          <a:p>
            <a:pPr marL="0" lvl="0" indent="0" algn="ctr">
              <a:lnSpc>
                <a:spcPts val="2252"/>
              </a:lnSpc>
            </a:pPr>
            <a:r>
              <a:rPr lang="en-US" sz="1732" u="none" strike="noStrike" spc="-55">
                <a:solidFill>
                  <a:srgbClr val="B8B8B8"/>
                </a:solidFill>
                <a:latin typeface="Aileron Light"/>
                <a:ea typeface="Aileron Light"/>
                <a:cs typeface="Aileron Light"/>
                <a:sym typeface="Aileron Light"/>
              </a:rPr>
              <a:t>At Scent Haven, we are committed to delivering an exceptional customer experience through our core values. Our charter outlines our dedication to quality, transparency, and customer satisfaction in every bottle we create and every interaction we have with our community.</a:t>
            </a:r>
          </a:p>
        </p:txBody>
      </p:sp>
      <p:grpSp>
        <p:nvGrpSpPr>
          <p:cNvPr id="44" name="Group 44"/>
          <p:cNvGrpSpPr/>
          <p:nvPr/>
        </p:nvGrpSpPr>
        <p:grpSpPr>
          <a:xfrm>
            <a:off x="5392913" y="4907568"/>
            <a:ext cx="3540615" cy="4388665"/>
            <a:chOff x="0" y="0"/>
            <a:chExt cx="617628" cy="765563"/>
          </a:xfrm>
        </p:grpSpPr>
        <p:sp>
          <p:nvSpPr>
            <p:cNvPr id="45" name="Freeform 45"/>
            <p:cNvSpPr/>
            <p:nvPr/>
          </p:nvSpPr>
          <p:spPr>
            <a:xfrm>
              <a:off x="0" y="0"/>
              <a:ext cx="617628" cy="765563"/>
            </a:xfrm>
            <a:custGeom>
              <a:avLst/>
              <a:gdLst/>
              <a:ahLst/>
              <a:cxnLst/>
              <a:rect l="l" t="t" r="r" b="b"/>
              <a:pathLst>
                <a:path w="617628" h="765563">
                  <a:moveTo>
                    <a:pt x="78718" y="0"/>
                  </a:moveTo>
                  <a:lnTo>
                    <a:pt x="538911" y="0"/>
                  </a:lnTo>
                  <a:cubicBezTo>
                    <a:pt x="559788" y="0"/>
                    <a:pt x="579810" y="8293"/>
                    <a:pt x="594572" y="23056"/>
                  </a:cubicBezTo>
                  <a:cubicBezTo>
                    <a:pt x="609335" y="37818"/>
                    <a:pt x="617628" y="57840"/>
                    <a:pt x="617628" y="78718"/>
                  </a:cubicBezTo>
                  <a:lnTo>
                    <a:pt x="617628" y="686845"/>
                  </a:lnTo>
                  <a:cubicBezTo>
                    <a:pt x="617628" y="730320"/>
                    <a:pt x="582385" y="765563"/>
                    <a:pt x="538911" y="765563"/>
                  </a:cubicBezTo>
                  <a:lnTo>
                    <a:pt x="78718" y="765563"/>
                  </a:lnTo>
                  <a:cubicBezTo>
                    <a:pt x="57840" y="765563"/>
                    <a:pt x="37818" y="757270"/>
                    <a:pt x="23056" y="742507"/>
                  </a:cubicBezTo>
                  <a:cubicBezTo>
                    <a:pt x="8293" y="727745"/>
                    <a:pt x="0" y="707723"/>
                    <a:pt x="0" y="686845"/>
                  </a:cubicBezTo>
                  <a:lnTo>
                    <a:pt x="0" y="78718"/>
                  </a:lnTo>
                  <a:cubicBezTo>
                    <a:pt x="0" y="57840"/>
                    <a:pt x="8293" y="37818"/>
                    <a:pt x="23056" y="23056"/>
                  </a:cubicBezTo>
                  <a:cubicBezTo>
                    <a:pt x="37818" y="8293"/>
                    <a:pt x="57840" y="0"/>
                    <a:pt x="78718" y="0"/>
                  </a:cubicBezTo>
                  <a:close/>
                </a:path>
              </a:pathLst>
            </a:custGeom>
            <a:blipFill>
              <a:blip r:embed="rId4">
                <a:alphaModFix amt="31000"/>
              </a:blip>
              <a:stretch>
                <a:fillRect t="-31" b="-31"/>
              </a:stretch>
            </a:blipFill>
            <a:ln w="9525" cap="rnd">
              <a:solidFill>
                <a:srgbClr val="EFEFEF">
                  <a:alpha val="30980"/>
                </a:srgbClr>
              </a:solidFill>
              <a:prstDash val="solid"/>
              <a:round/>
            </a:ln>
          </p:spPr>
        </p:sp>
      </p:grpSp>
      <p:grpSp>
        <p:nvGrpSpPr>
          <p:cNvPr id="46" name="Group 46"/>
          <p:cNvGrpSpPr/>
          <p:nvPr/>
        </p:nvGrpSpPr>
        <p:grpSpPr>
          <a:xfrm>
            <a:off x="9354472" y="4907568"/>
            <a:ext cx="3540615" cy="4388665"/>
            <a:chOff x="0" y="0"/>
            <a:chExt cx="617628" cy="765563"/>
          </a:xfrm>
        </p:grpSpPr>
        <p:sp>
          <p:nvSpPr>
            <p:cNvPr id="47" name="Freeform 47"/>
            <p:cNvSpPr/>
            <p:nvPr/>
          </p:nvSpPr>
          <p:spPr>
            <a:xfrm>
              <a:off x="0" y="0"/>
              <a:ext cx="617628" cy="765563"/>
            </a:xfrm>
            <a:custGeom>
              <a:avLst/>
              <a:gdLst/>
              <a:ahLst/>
              <a:cxnLst/>
              <a:rect l="l" t="t" r="r" b="b"/>
              <a:pathLst>
                <a:path w="617628" h="765563">
                  <a:moveTo>
                    <a:pt x="78718" y="0"/>
                  </a:moveTo>
                  <a:lnTo>
                    <a:pt x="538911" y="0"/>
                  </a:lnTo>
                  <a:cubicBezTo>
                    <a:pt x="559788" y="0"/>
                    <a:pt x="579810" y="8293"/>
                    <a:pt x="594572" y="23056"/>
                  </a:cubicBezTo>
                  <a:cubicBezTo>
                    <a:pt x="609335" y="37818"/>
                    <a:pt x="617628" y="57840"/>
                    <a:pt x="617628" y="78718"/>
                  </a:cubicBezTo>
                  <a:lnTo>
                    <a:pt x="617628" y="686845"/>
                  </a:lnTo>
                  <a:cubicBezTo>
                    <a:pt x="617628" y="730320"/>
                    <a:pt x="582385" y="765563"/>
                    <a:pt x="538911" y="765563"/>
                  </a:cubicBezTo>
                  <a:lnTo>
                    <a:pt x="78718" y="765563"/>
                  </a:lnTo>
                  <a:cubicBezTo>
                    <a:pt x="57840" y="765563"/>
                    <a:pt x="37818" y="757270"/>
                    <a:pt x="23056" y="742507"/>
                  </a:cubicBezTo>
                  <a:cubicBezTo>
                    <a:pt x="8293" y="727745"/>
                    <a:pt x="0" y="707723"/>
                    <a:pt x="0" y="686845"/>
                  </a:cubicBezTo>
                  <a:lnTo>
                    <a:pt x="0" y="78718"/>
                  </a:lnTo>
                  <a:cubicBezTo>
                    <a:pt x="0" y="57840"/>
                    <a:pt x="8293" y="37818"/>
                    <a:pt x="23056" y="23056"/>
                  </a:cubicBezTo>
                  <a:cubicBezTo>
                    <a:pt x="37818" y="8293"/>
                    <a:pt x="57840" y="0"/>
                    <a:pt x="78718" y="0"/>
                  </a:cubicBezTo>
                  <a:close/>
                </a:path>
              </a:pathLst>
            </a:custGeom>
            <a:blipFill>
              <a:blip r:embed="rId5">
                <a:alphaModFix amt="31000"/>
              </a:blip>
              <a:stretch>
                <a:fillRect t="-31" b="-31"/>
              </a:stretch>
            </a:blipFill>
            <a:ln w="9525" cap="rnd">
              <a:solidFill>
                <a:srgbClr val="EFEFEF">
                  <a:alpha val="30980"/>
                </a:srgbClr>
              </a:solidFill>
              <a:prstDash val="solid"/>
              <a:round/>
            </a:ln>
          </p:spPr>
        </p:sp>
      </p:grpSp>
      <p:grpSp>
        <p:nvGrpSpPr>
          <p:cNvPr id="50" name="Group 50"/>
          <p:cNvGrpSpPr/>
          <p:nvPr/>
        </p:nvGrpSpPr>
        <p:grpSpPr>
          <a:xfrm>
            <a:off x="836322" y="5456291"/>
            <a:ext cx="4941681" cy="3350250"/>
            <a:chOff x="0" y="0"/>
            <a:chExt cx="1301513" cy="882370"/>
          </a:xfrm>
        </p:grpSpPr>
        <p:sp>
          <p:nvSpPr>
            <p:cNvPr id="51" name="Freeform 51"/>
            <p:cNvSpPr/>
            <p:nvPr/>
          </p:nvSpPr>
          <p:spPr>
            <a:xfrm>
              <a:off x="0" y="0"/>
              <a:ext cx="1301513" cy="882370"/>
            </a:xfrm>
            <a:custGeom>
              <a:avLst/>
              <a:gdLst/>
              <a:ahLst/>
              <a:cxnLst/>
              <a:rect l="l" t="t" r="r" b="b"/>
              <a:pathLst>
                <a:path w="1301513" h="882370">
                  <a:moveTo>
                    <a:pt x="56400" y="0"/>
                  </a:moveTo>
                  <a:lnTo>
                    <a:pt x="1245113" y="0"/>
                  </a:lnTo>
                  <a:cubicBezTo>
                    <a:pt x="1276262" y="0"/>
                    <a:pt x="1301513" y="25251"/>
                    <a:pt x="1301513" y="56400"/>
                  </a:cubicBezTo>
                  <a:lnTo>
                    <a:pt x="1301513" y="825971"/>
                  </a:lnTo>
                  <a:cubicBezTo>
                    <a:pt x="1301513" y="857119"/>
                    <a:pt x="1276262" y="882370"/>
                    <a:pt x="1245113" y="882370"/>
                  </a:cubicBezTo>
                  <a:lnTo>
                    <a:pt x="56400" y="882370"/>
                  </a:lnTo>
                  <a:cubicBezTo>
                    <a:pt x="25251" y="882370"/>
                    <a:pt x="0" y="857119"/>
                    <a:pt x="0" y="825971"/>
                  </a:cubicBezTo>
                  <a:lnTo>
                    <a:pt x="0" y="56400"/>
                  </a:lnTo>
                  <a:cubicBezTo>
                    <a:pt x="0" y="25251"/>
                    <a:pt x="25251" y="0"/>
                    <a:pt x="56400" y="0"/>
                  </a:cubicBezTo>
                  <a:close/>
                </a:path>
              </a:pathLst>
            </a:custGeom>
            <a:solidFill>
              <a:srgbClr val="EFEFEF"/>
            </a:solidFill>
            <a:ln w="19050" cap="rnd">
              <a:gradFill>
                <a:gsLst>
                  <a:gs pos="0">
                    <a:srgbClr val="573F9D">
                      <a:alpha val="100000"/>
                    </a:srgbClr>
                  </a:gs>
                  <a:gs pos="50000">
                    <a:srgbClr val="332069">
                      <a:alpha val="100000"/>
                    </a:srgbClr>
                  </a:gs>
                  <a:gs pos="100000">
                    <a:srgbClr val="0F042D">
                      <a:alpha val="100000"/>
                    </a:srgbClr>
                  </a:gs>
                </a:gsLst>
                <a:lin ang="2700000"/>
              </a:gradFill>
              <a:prstDash val="solid"/>
              <a:round/>
            </a:ln>
          </p:spPr>
        </p:sp>
        <p:sp>
          <p:nvSpPr>
            <p:cNvPr id="52" name="TextBox 52"/>
            <p:cNvSpPr txBox="1"/>
            <p:nvPr/>
          </p:nvSpPr>
          <p:spPr>
            <a:xfrm>
              <a:off x="0" y="0"/>
              <a:ext cx="1301513" cy="882370"/>
            </a:xfrm>
            <a:prstGeom prst="rect">
              <a:avLst/>
            </a:prstGeom>
          </p:spPr>
          <p:txBody>
            <a:bodyPr lIns="50800" tIns="50800" rIns="50800" bIns="50800" rtlCol="0" anchor="ctr"/>
            <a:lstStyle/>
            <a:p>
              <a:pPr marL="0" lvl="0" indent="0" algn="ctr">
                <a:lnSpc>
                  <a:spcPts val="2686"/>
                </a:lnSpc>
              </a:pPr>
              <a:endParaRPr/>
            </a:p>
          </p:txBody>
        </p:sp>
      </p:grpSp>
      <p:sp>
        <p:nvSpPr>
          <p:cNvPr id="53" name="TextBox 53"/>
          <p:cNvSpPr txBox="1"/>
          <p:nvPr/>
        </p:nvSpPr>
        <p:spPr>
          <a:xfrm>
            <a:off x="1261889" y="5857457"/>
            <a:ext cx="4090547" cy="439334"/>
          </a:xfrm>
          <a:prstGeom prst="rect">
            <a:avLst/>
          </a:prstGeom>
        </p:spPr>
        <p:txBody>
          <a:bodyPr lIns="0" tIns="0" rIns="0" bIns="0" rtlCol="0" anchor="t">
            <a:spAutoFit/>
          </a:bodyPr>
          <a:lstStyle/>
          <a:p>
            <a:pPr marL="0" lvl="0" indent="0" algn="l">
              <a:lnSpc>
                <a:spcPts val="3293"/>
              </a:lnSpc>
            </a:pPr>
            <a:r>
              <a:rPr lang="en-US" sz="3198" b="1" spc="-143">
                <a:solidFill>
                  <a:srgbClr val="0F042D"/>
                </a:solidFill>
                <a:latin typeface="Open Sauce Medium"/>
                <a:ea typeface="Open Sauce Medium"/>
                <a:cs typeface="Open Sauce Medium"/>
                <a:sym typeface="Open Sauce Medium"/>
              </a:rPr>
              <a:t>Quality First</a:t>
            </a:r>
          </a:p>
        </p:txBody>
      </p:sp>
      <p:sp>
        <p:nvSpPr>
          <p:cNvPr id="54" name="AutoShape 54"/>
          <p:cNvSpPr/>
          <p:nvPr/>
        </p:nvSpPr>
        <p:spPr>
          <a:xfrm flipV="1">
            <a:off x="1287420" y="6689297"/>
            <a:ext cx="4013712" cy="0"/>
          </a:xfrm>
          <a:prstGeom prst="line">
            <a:avLst/>
          </a:prstGeom>
          <a:ln w="19050" cap="flat">
            <a:solidFill>
              <a:srgbClr val="0F042D"/>
            </a:solidFill>
            <a:prstDash val="solid"/>
            <a:headEnd type="none" w="sm" len="sm"/>
            <a:tailEnd type="none" w="sm" len="sm"/>
          </a:ln>
        </p:spPr>
      </p:sp>
      <p:sp>
        <p:nvSpPr>
          <p:cNvPr id="55" name="TextBox 55"/>
          <p:cNvSpPr txBox="1"/>
          <p:nvPr/>
        </p:nvSpPr>
        <p:spPr>
          <a:xfrm>
            <a:off x="1287420" y="6975047"/>
            <a:ext cx="4065016" cy="1247264"/>
          </a:xfrm>
          <a:prstGeom prst="rect">
            <a:avLst/>
          </a:prstGeom>
        </p:spPr>
        <p:txBody>
          <a:bodyPr lIns="0" tIns="0" rIns="0" bIns="0" rtlCol="0" anchor="t">
            <a:spAutoFit/>
          </a:bodyPr>
          <a:lstStyle/>
          <a:p>
            <a:pPr marL="0" lvl="0" indent="0" algn="l">
              <a:lnSpc>
                <a:spcPts val="2002"/>
              </a:lnSpc>
            </a:pPr>
            <a:r>
              <a:rPr lang="en-US" sz="1540" i="1" spc="-49">
                <a:solidFill>
                  <a:srgbClr val="696969"/>
                </a:solidFill>
                <a:latin typeface="Aileron Italics"/>
                <a:ea typeface="Aileron Italics"/>
                <a:cs typeface="Aileron Italics"/>
                <a:sym typeface="Aileron Italics"/>
              </a:rPr>
              <a:t>We guarantee premium oil concentration in every bottle, ensuring exceptional longevity of 6+ hours. Our perfumes are crafted with high-quality ingredients that deliver rich, authentic scents that last throughout your day and evening.</a:t>
            </a:r>
          </a:p>
        </p:txBody>
      </p:sp>
      <p:grpSp>
        <p:nvGrpSpPr>
          <p:cNvPr id="56" name="Group 56"/>
          <p:cNvGrpSpPr/>
          <p:nvPr/>
        </p:nvGrpSpPr>
        <p:grpSpPr>
          <a:xfrm>
            <a:off x="12466408" y="5456291"/>
            <a:ext cx="4941681" cy="3350250"/>
            <a:chOff x="0" y="0"/>
            <a:chExt cx="1301513" cy="882370"/>
          </a:xfrm>
        </p:grpSpPr>
        <p:sp>
          <p:nvSpPr>
            <p:cNvPr id="57" name="Freeform 57"/>
            <p:cNvSpPr/>
            <p:nvPr/>
          </p:nvSpPr>
          <p:spPr>
            <a:xfrm>
              <a:off x="0" y="0"/>
              <a:ext cx="1301513" cy="882370"/>
            </a:xfrm>
            <a:custGeom>
              <a:avLst/>
              <a:gdLst/>
              <a:ahLst/>
              <a:cxnLst/>
              <a:rect l="l" t="t" r="r" b="b"/>
              <a:pathLst>
                <a:path w="1301513" h="882370">
                  <a:moveTo>
                    <a:pt x="56400" y="0"/>
                  </a:moveTo>
                  <a:lnTo>
                    <a:pt x="1245113" y="0"/>
                  </a:lnTo>
                  <a:cubicBezTo>
                    <a:pt x="1276262" y="0"/>
                    <a:pt x="1301513" y="25251"/>
                    <a:pt x="1301513" y="56400"/>
                  </a:cubicBezTo>
                  <a:lnTo>
                    <a:pt x="1301513" y="825971"/>
                  </a:lnTo>
                  <a:cubicBezTo>
                    <a:pt x="1301513" y="857119"/>
                    <a:pt x="1276262" y="882370"/>
                    <a:pt x="1245113" y="882370"/>
                  </a:cubicBezTo>
                  <a:lnTo>
                    <a:pt x="56400" y="882370"/>
                  </a:lnTo>
                  <a:cubicBezTo>
                    <a:pt x="25251" y="882370"/>
                    <a:pt x="0" y="857119"/>
                    <a:pt x="0" y="825971"/>
                  </a:cubicBezTo>
                  <a:lnTo>
                    <a:pt x="0" y="56400"/>
                  </a:lnTo>
                  <a:cubicBezTo>
                    <a:pt x="0" y="25251"/>
                    <a:pt x="25251" y="0"/>
                    <a:pt x="56400" y="0"/>
                  </a:cubicBezTo>
                  <a:close/>
                </a:path>
              </a:pathLst>
            </a:custGeom>
            <a:gradFill rotWithShape="1">
              <a:gsLst>
                <a:gs pos="0">
                  <a:srgbClr val="573F9D">
                    <a:alpha val="100000"/>
                  </a:srgbClr>
                </a:gs>
                <a:gs pos="50000">
                  <a:srgbClr val="332069">
                    <a:alpha val="100000"/>
                  </a:srgbClr>
                </a:gs>
                <a:gs pos="100000">
                  <a:srgbClr val="0F042D">
                    <a:alpha val="100000"/>
                  </a:srgbClr>
                </a:gs>
              </a:gsLst>
              <a:lin ang="2700000"/>
            </a:gradFill>
            <a:ln w="19050" cap="rnd">
              <a:solidFill>
                <a:srgbClr val="EFEFEF"/>
              </a:solidFill>
              <a:prstDash val="solid"/>
              <a:round/>
            </a:ln>
          </p:spPr>
        </p:sp>
        <p:sp>
          <p:nvSpPr>
            <p:cNvPr id="58" name="TextBox 58"/>
            <p:cNvSpPr txBox="1"/>
            <p:nvPr/>
          </p:nvSpPr>
          <p:spPr>
            <a:xfrm>
              <a:off x="0" y="0"/>
              <a:ext cx="1301513" cy="882370"/>
            </a:xfrm>
            <a:prstGeom prst="rect">
              <a:avLst/>
            </a:prstGeom>
          </p:spPr>
          <p:txBody>
            <a:bodyPr lIns="50800" tIns="50800" rIns="50800" bIns="50800" rtlCol="0" anchor="ctr"/>
            <a:lstStyle/>
            <a:p>
              <a:pPr marL="0" lvl="0" indent="0" algn="ctr">
                <a:lnSpc>
                  <a:spcPts val="2686"/>
                </a:lnSpc>
              </a:pPr>
              <a:endParaRPr/>
            </a:p>
          </p:txBody>
        </p:sp>
      </p:grpSp>
      <p:sp>
        <p:nvSpPr>
          <p:cNvPr id="59" name="TextBox 59"/>
          <p:cNvSpPr txBox="1"/>
          <p:nvPr/>
        </p:nvSpPr>
        <p:spPr>
          <a:xfrm>
            <a:off x="12901500" y="5876388"/>
            <a:ext cx="4090547" cy="439334"/>
          </a:xfrm>
          <a:prstGeom prst="rect">
            <a:avLst/>
          </a:prstGeom>
        </p:spPr>
        <p:txBody>
          <a:bodyPr lIns="0" tIns="0" rIns="0" bIns="0" rtlCol="0" anchor="t">
            <a:spAutoFit/>
          </a:bodyPr>
          <a:lstStyle/>
          <a:p>
            <a:pPr marL="0" lvl="0" indent="0" algn="l">
              <a:lnSpc>
                <a:spcPts val="3293"/>
              </a:lnSpc>
            </a:pPr>
            <a:r>
              <a:rPr lang="en-US" sz="3198" b="1" spc="-143">
                <a:solidFill>
                  <a:srgbClr val="EFEFEF"/>
                </a:solidFill>
                <a:latin typeface="Open Sauce Medium"/>
                <a:ea typeface="Open Sauce Medium"/>
                <a:cs typeface="Open Sauce Medium"/>
                <a:sym typeface="Open Sauce Medium"/>
              </a:rPr>
              <a:t>Customer Satisfaction</a:t>
            </a:r>
          </a:p>
        </p:txBody>
      </p:sp>
      <p:sp>
        <p:nvSpPr>
          <p:cNvPr id="60" name="AutoShape 60"/>
          <p:cNvSpPr/>
          <p:nvPr/>
        </p:nvSpPr>
        <p:spPr>
          <a:xfrm flipV="1">
            <a:off x="12927031" y="6708227"/>
            <a:ext cx="4013712" cy="0"/>
          </a:xfrm>
          <a:prstGeom prst="line">
            <a:avLst/>
          </a:prstGeom>
          <a:ln w="19050" cap="flat">
            <a:solidFill>
              <a:srgbClr val="FFFFFF"/>
            </a:solidFill>
            <a:prstDash val="solid"/>
            <a:headEnd type="none" w="sm" len="sm"/>
            <a:tailEnd type="none" w="sm" len="sm"/>
          </a:ln>
        </p:spPr>
      </p:sp>
      <p:sp>
        <p:nvSpPr>
          <p:cNvPr id="61" name="TextBox 61"/>
          <p:cNvSpPr txBox="1"/>
          <p:nvPr/>
        </p:nvSpPr>
        <p:spPr>
          <a:xfrm>
            <a:off x="12927031" y="6993977"/>
            <a:ext cx="4065016" cy="1247264"/>
          </a:xfrm>
          <a:prstGeom prst="rect">
            <a:avLst/>
          </a:prstGeom>
        </p:spPr>
        <p:txBody>
          <a:bodyPr lIns="0" tIns="0" rIns="0" bIns="0" rtlCol="0" anchor="t">
            <a:spAutoFit/>
          </a:bodyPr>
          <a:lstStyle/>
          <a:p>
            <a:pPr marL="0" lvl="0" indent="0" algn="l">
              <a:lnSpc>
                <a:spcPts val="2002"/>
              </a:lnSpc>
            </a:pPr>
            <a:r>
              <a:rPr lang="en-US" sz="1540" i="1" spc="-49">
                <a:solidFill>
                  <a:srgbClr val="B8B8B8"/>
                </a:solidFill>
                <a:latin typeface="Aileron Italics"/>
                <a:ea typeface="Aileron Italics"/>
                <a:cs typeface="Aileron Italics"/>
                <a:sym typeface="Aileron Italics"/>
              </a:rPr>
              <a:t>Your happiness is our priority. We offer easy returns and a risk-free buying experience. Our dedicated support team is committed to resolving any concerns quickly, ensuring every customer enjoys a seamless and satisfying purchase journey.</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F042D"/>
        </a:solidFill>
        <a:effectLst/>
      </p:bgPr>
    </p:bg>
    <p:spTree>
      <p:nvGrpSpPr>
        <p:cNvPr id="1" name=""/>
        <p:cNvGrpSpPr/>
        <p:nvPr/>
      </p:nvGrpSpPr>
      <p:grpSpPr>
        <a:xfrm>
          <a:off x="0" y="0"/>
          <a:ext cx="0" cy="0"/>
          <a:chOff x="0" y="0"/>
          <a:chExt cx="0" cy="0"/>
        </a:xfrm>
      </p:grpSpPr>
      <p:grpSp>
        <p:nvGrpSpPr>
          <p:cNvPr id="2" name="Group 2"/>
          <p:cNvGrpSpPr/>
          <p:nvPr/>
        </p:nvGrpSpPr>
        <p:grpSpPr>
          <a:xfrm>
            <a:off x="14367036" y="505729"/>
            <a:ext cx="3041054" cy="502851"/>
            <a:chOff x="0" y="0"/>
            <a:chExt cx="2457754" cy="406400"/>
          </a:xfrm>
        </p:grpSpPr>
        <p:sp>
          <p:nvSpPr>
            <p:cNvPr id="3" name="Freeform 3"/>
            <p:cNvSpPr/>
            <p:nvPr/>
          </p:nvSpPr>
          <p:spPr>
            <a:xfrm>
              <a:off x="0" y="0"/>
              <a:ext cx="2457754" cy="406400"/>
            </a:xfrm>
            <a:custGeom>
              <a:avLst/>
              <a:gdLst/>
              <a:ahLst/>
              <a:cxnLst/>
              <a:rect l="l" t="t" r="r" b="b"/>
              <a:pathLst>
                <a:path w="2457754" h="406400">
                  <a:moveTo>
                    <a:pt x="2254554" y="0"/>
                  </a:moveTo>
                  <a:cubicBezTo>
                    <a:pt x="2366778" y="0"/>
                    <a:pt x="2457754" y="90976"/>
                    <a:pt x="2457754" y="203200"/>
                  </a:cubicBezTo>
                  <a:cubicBezTo>
                    <a:pt x="2457754" y="315424"/>
                    <a:pt x="2366778" y="406400"/>
                    <a:pt x="2254554" y="406400"/>
                  </a:cubicBezTo>
                  <a:lnTo>
                    <a:pt x="203200" y="406400"/>
                  </a:lnTo>
                  <a:cubicBezTo>
                    <a:pt x="90976" y="406400"/>
                    <a:pt x="0" y="315424"/>
                    <a:pt x="0" y="203200"/>
                  </a:cubicBezTo>
                  <a:cubicBezTo>
                    <a:pt x="0" y="90976"/>
                    <a:pt x="90976" y="0"/>
                    <a:pt x="203200" y="0"/>
                  </a:cubicBezTo>
                  <a:close/>
                </a:path>
              </a:pathLst>
            </a:custGeom>
            <a:ln w="9525" cap="sq">
              <a:solidFill>
                <a:srgbClr val="EFEFEF"/>
              </a:solidFill>
              <a:prstDash val="solid"/>
              <a:miter/>
            </a:ln>
          </p:spPr>
        </p:sp>
        <p:sp>
          <p:nvSpPr>
            <p:cNvPr id="4" name="TextBox 4"/>
            <p:cNvSpPr txBox="1"/>
            <p:nvPr/>
          </p:nvSpPr>
          <p:spPr>
            <a:xfrm>
              <a:off x="0" y="0"/>
              <a:ext cx="2457754" cy="406400"/>
            </a:xfrm>
            <a:prstGeom prst="rect">
              <a:avLst/>
            </a:prstGeom>
          </p:spPr>
          <p:txBody>
            <a:bodyPr lIns="50800" tIns="50800" rIns="50800" bIns="50800" rtlCol="0" anchor="ctr"/>
            <a:lstStyle/>
            <a:p>
              <a:pPr marL="0" lvl="0" indent="0" algn="ctr">
                <a:lnSpc>
                  <a:spcPts val="2686"/>
                </a:lnSpc>
              </a:pPr>
              <a:endParaRPr/>
            </a:p>
          </p:txBody>
        </p:sp>
      </p:grpSp>
      <p:grpSp>
        <p:nvGrpSpPr>
          <p:cNvPr id="5" name="Group 5"/>
          <p:cNvGrpSpPr/>
          <p:nvPr/>
        </p:nvGrpSpPr>
        <p:grpSpPr>
          <a:xfrm>
            <a:off x="9953770" y="505729"/>
            <a:ext cx="4279219" cy="502851"/>
            <a:chOff x="0" y="0"/>
            <a:chExt cx="3458428" cy="406400"/>
          </a:xfrm>
        </p:grpSpPr>
        <p:sp>
          <p:nvSpPr>
            <p:cNvPr id="6" name="Freeform 6"/>
            <p:cNvSpPr/>
            <p:nvPr/>
          </p:nvSpPr>
          <p:spPr>
            <a:xfrm>
              <a:off x="0" y="0"/>
              <a:ext cx="3458428" cy="406400"/>
            </a:xfrm>
            <a:custGeom>
              <a:avLst/>
              <a:gdLst/>
              <a:ahLst/>
              <a:cxnLst/>
              <a:rect l="l" t="t" r="r" b="b"/>
              <a:pathLst>
                <a:path w="3458428" h="406400">
                  <a:moveTo>
                    <a:pt x="3255228" y="0"/>
                  </a:moveTo>
                  <a:cubicBezTo>
                    <a:pt x="3367453" y="0"/>
                    <a:pt x="3458428" y="90976"/>
                    <a:pt x="3458428" y="203200"/>
                  </a:cubicBezTo>
                  <a:cubicBezTo>
                    <a:pt x="3458428" y="315424"/>
                    <a:pt x="3367453" y="406400"/>
                    <a:pt x="3255228" y="406400"/>
                  </a:cubicBezTo>
                  <a:lnTo>
                    <a:pt x="203200" y="406400"/>
                  </a:lnTo>
                  <a:cubicBezTo>
                    <a:pt x="90976" y="406400"/>
                    <a:pt x="0" y="315424"/>
                    <a:pt x="0" y="203200"/>
                  </a:cubicBezTo>
                  <a:cubicBezTo>
                    <a:pt x="0" y="90976"/>
                    <a:pt x="90976" y="0"/>
                    <a:pt x="203200" y="0"/>
                  </a:cubicBezTo>
                  <a:close/>
                </a:path>
              </a:pathLst>
            </a:custGeom>
            <a:solidFill>
              <a:srgbClr val="EFEFEF"/>
            </a:solidFill>
            <a:ln w="9525" cap="sq">
              <a:solidFill>
                <a:srgbClr val="EFEFEF"/>
              </a:solidFill>
              <a:prstDash val="solid"/>
              <a:miter/>
            </a:ln>
          </p:spPr>
        </p:sp>
        <p:sp>
          <p:nvSpPr>
            <p:cNvPr id="7" name="TextBox 7"/>
            <p:cNvSpPr txBox="1"/>
            <p:nvPr/>
          </p:nvSpPr>
          <p:spPr>
            <a:xfrm>
              <a:off x="0" y="0"/>
              <a:ext cx="3458428" cy="406400"/>
            </a:xfrm>
            <a:prstGeom prst="rect">
              <a:avLst/>
            </a:prstGeom>
          </p:spPr>
          <p:txBody>
            <a:bodyPr lIns="50800" tIns="50800" rIns="50800" bIns="50800" rtlCol="0" anchor="ctr"/>
            <a:lstStyle/>
            <a:p>
              <a:pPr marL="0" lvl="0" indent="0" algn="ctr">
                <a:lnSpc>
                  <a:spcPts val="2686"/>
                </a:lnSpc>
              </a:pPr>
              <a:endParaRPr/>
            </a:p>
          </p:txBody>
        </p:sp>
      </p:grpSp>
      <p:grpSp>
        <p:nvGrpSpPr>
          <p:cNvPr id="8" name="Group 8"/>
          <p:cNvGrpSpPr/>
          <p:nvPr/>
        </p:nvGrpSpPr>
        <p:grpSpPr>
          <a:xfrm>
            <a:off x="7087567" y="505729"/>
            <a:ext cx="2732854" cy="502851"/>
            <a:chOff x="0" y="0"/>
            <a:chExt cx="2208669" cy="406400"/>
          </a:xfrm>
        </p:grpSpPr>
        <p:sp>
          <p:nvSpPr>
            <p:cNvPr id="9" name="Freeform 9"/>
            <p:cNvSpPr/>
            <p:nvPr/>
          </p:nvSpPr>
          <p:spPr>
            <a:xfrm>
              <a:off x="0" y="0"/>
              <a:ext cx="2208669" cy="406400"/>
            </a:xfrm>
            <a:custGeom>
              <a:avLst/>
              <a:gdLst/>
              <a:ahLst/>
              <a:cxnLst/>
              <a:rect l="l" t="t" r="r" b="b"/>
              <a:pathLst>
                <a:path w="2208669" h="406400">
                  <a:moveTo>
                    <a:pt x="2005469" y="0"/>
                  </a:moveTo>
                  <a:cubicBezTo>
                    <a:pt x="2117693" y="0"/>
                    <a:pt x="2208669" y="90976"/>
                    <a:pt x="2208669" y="203200"/>
                  </a:cubicBezTo>
                  <a:cubicBezTo>
                    <a:pt x="2208669" y="315424"/>
                    <a:pt x="2117693" y="406400"/>
                    <a:pt x="2005469" y="406400"/>
                  </a:cubicBezTo>
                  <a:lnTo>
                    <a:pt x="203200" y="406400"/>
                  </a:lnTo>
                  <a:cubicBezTo>
                    <a:pt x="90976" y="406400"/>
                    <a:pt x="0" y="315424"/>
                    <a:pt x="0" y="203200"/>
                  </a:cubicBezTo>
                  <a:cubicBezTo>
                    <a:pt x="0" y="90976"/>
                    <a:pt x="90976" y="0"/>
                    <a:pt x="203200" y="0"/>
                  </a:cubicBezTo>
                  <a:close/>
                </a:path>
              </a:pathLst>
            </a:custGeom>
            <a:solidFill>
              <a:srgbClr val="EFEFEF"/>
            </a:solidFill>
            <a:ln w="9525" cap="sq">
              <a:solidFill>
                <a:srgbClr val="EFEFEF"/>
              </a:solidFill>
              <a:prstDash val="solid"/>
              <a:miter/>
            </a:ln>
          </p:spPr>
        </p:sp>
        <p:sp>
          <p:nvSpPr>
            <p:cNvPr id="10" name="TextBox 10"/>
            <p:cNvSpPr txBox="1"/>
            <p:nvPr/>
          </p:nvSpPr>
          <p:spPr>
            <a:xfrm>
              <a:off x="0" y="0"/>
              <a:ext cx="2208669" cy="406400"/>
            </a:xfrm>
            <a:prstGeom prst="rect">
              <a:avLst/>
            </a:prstGeom>
          </p:spPr>
          <p:txBody>
            <a:bodyPr lIns="50800" tIns="50800" rIns="50800" bIns="50800" rtlCol="0" anchor="ctr"/>
            <a:lstStyle/>
            <a:p>
              <a:pPr marL="0" lvl="0" indent="0" algn="ctr">
                <a:lnSpc>
                  <a:spcPts val="2686"/>
                </a:lnSpc>
              </a:pPr>
              <a:endParaRPr/>
            </a:p>
          </p:txBody>
        </p:sp>
      </p:grpSp>
      <p:grpSp>
        <p:nvGrpSpPr>
          <p:cNvPr id="11" name="Group 11"/>
          <p:cNvGrpSpPr/>
          <p:nvPr/>
        </p:nvGrpSpPr>
        <p:grpSpPr>
          <a:xfrm>
            <a:off x="4657277" y="505729"/>
            <a:ext cx="3625880" cy="502851"/>
            <a:chOff x="0" y="0"/>
            <a:chExt cx="2930405" cy="406400"/>
          </a:xfrm>
        </p:grpSpPr>
        <p:sp>
          <p:nvSpPr>
            <p:cNvPr id="12" name="Freeform 12"/>
            <p:cNvSpPr/>
            <p:nvPr/>
          </p:nvSpPr>
          <p:spPr>
            <a:xfrm>
              <a:off x="0" y="0"/>
              <a:ext cx="2930405" cy="406400"/>
            </a:xfrm>
            <a:custGeom>
              <a:avLst/>
              <a:gdLst/>
              <a:ahLst/>
              <a:cxnLst/>
              <a:rect l="l" t="t" r="r" b="b"/>
              <a:pathLst>
                <a:path w="2930405" h="406400">
                  <a:moveTo>
                    <a:pt x="2727205" y="0"/>
                  </a:moveTo>
                  <a:cubicBezTo>
                    <a:pt x="2839429" y="0"/>
                    <a:pt x="2930405" y="90976"/>
                    <a:pt x="2930405" y="203200"/>
                  </a:cubicBezTo>
                  <a:cubicBezTo>
                    <a:pt x="2930405" y="315424"/>
                    <a:pt x="2839429" y="406400"/>
                    <a:pt x="2727205" y="406400"/>
                  </a:cubicBezTo>
                  <a:lnTo>
                    <a:pt x="203200" y="406400"/>
                  </a:lnTo>
                  <a:cubicBezTo>
                    <a:pt x="90976" y="406400"/>
                    <a:pt x="0" y="315424"/>
                    <a:pt x="0" y="203200"/>
                  </a:cubicBezTo>
                  <a:cubicBezTo>
                    <a:pt x="0" y="90976"/>
                    <a:pt x="90976" y="0"/>
                    <a:pt x="203200" y="0"/>
                  </a:cubicBezTo>
                  <a:close/>
                </a:path>
              </a:pathLst>
            </a:custGeom>
            <a:ln w="9525" cap="sq">
              <a:solidFill>
                <a:srgbClr val="EFEFEF"/>
              </a:solidFill>
              <a:prstDash val="solid"/>
              <a:miter/>
            </a:ln>
          </p:spPr>
        </p:sp>
        <p:sp>
          <p:nvSpPr>
            <p:cNvPr id="13" name="TextBox 13"/>
            <p:cNvSpPr txBox="1"/>
            <p:nvPr/>
          </p:nvSpPr>
          <p:spPr>
            <a:xfrm>
              <a:off x="0" y="0"/>
              <a:ext cx="2930405" cy="406400"/>
            </a:xfrm>
            <a:prstGeom prst="rect">
              <a:avLst/>
            </a:prstGeom>
          </p:spPr>
          <p:txBody>
            <a:bodyPr lIns="50800" tIns="50800" rIns="50800" bIns="50800" rtlCol="0" anchor="ctr"/>
            <a:lstStyle/>
            <a:p>
              <a:pPr marL="0" lvl="0" indent="0" algn="ctr">
                <a:lnSpc>
                  <a:spcPts val="2686"/>
                </a:lnSpc>
              </a:pPr>
              <a:endParaRPr/>
            </a:p>
          </p:txBody>
        </p:sp>
      </p:grpSp>
      <p:sp>
        <p:nvSpPr>
          <p:cNvPr id="14" name="Freeform 14"/>
          <p:cNvSpPr/>
          <p:nvPr/>
        </p:nvSpPr>
        <p:spPr>
          <a:xfrm>
            <a:off x="1090400" y="559187"/>
            <a:ext cx="422594" cy="364968"/>
          </a:xfrm>
          <a:custGeom>
            <a:avLst/>
            <a:gdLst/>
            <a:ahLst/>
            <a:cxnLst/>
            <a:rect l="l" t="t" r="r" b="b"/>
            <a:pathLst>
              <a:path w="422594" h="364968">
                <a:moveTo>
                  <a:pt x="0" y="0"/>
                </a:moveTo>
                <a:lnTo>
                  <a:pt x="422594" y="0"/>
                </a:lnTo>
                <a:lnTo>
                  <a:pt x="422594" y="364968"/>
                </a:lnTo>
                <a:lnTo>
                  <a:pt x="0" y="36496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5" name="TextBox 15"/>
          <p:cNvSpPr txBox="1"/>
          <p:nvPr/>
        </p:nvSpPr>
        <p:spPr>
          <a:xfrm>
            <a:off x="1746751" y="644579"/>
            <a:ext cx="3737193" cy="247568"/>
          </a:xfrm>
          <a:prstGeom prst="rect">
            <a:avLst/>
          </a:prstGeom>
        </p:spPr>
        <p:txBody>
          <a:bodyPr lIns="0" tIns="0" rIns="0" bIns="0" rtlCol="0" anchor="t">
            <a:spAutoFit/>
          </a:bodyPr>
          <a:lstStyle/>
          <a:p>
            <a:pPr marL="0" lvl="0" indent="0" algn="l">
              <a:lnSpc>
                <a:spcPts val="1934"/>
              </a:lnSpc>
            </a:pPr>
            <a:r>
              <a:rPr lang="en-US" sz="2198" b="1" spc="-98" dirty="0">
                <a:solidFill>
                  <a:srgbClr val="EFEFEF"/>
                </a:solidFill>
                <a:latin typeface="Open Sauce Medium"/>
                <a:ea typeface="Open Sauce Medium"/>
                <a:cs typeface="Open Sauce Medium"/>
                <a:sym typeface="Open Sauce Medium"/>
              </a:rPr>
              <a:t>Rwi7a</a:t>
            </a:r>
          </a:p>
        </p:txBody>
      </p:sp>
      <p:sp>
        <p:nvSpPr>
          <p:cNvPr id="16" name="TextBox 16"/>
          <p:cNvSpPr txBox="1"/>
          <p:nvPr/>
        </p:nvSpPr>
        <p:spPr>
          <a:xfrm>
            <a:off x="14421703" y="677716"/>
            <a:ext cx="2931719" cy="206916"/>
          </a:xfrm>
          <a:prstGeom prst="rect">
            <a:avLst/>
          </a:prstGeom>
        </p:spPr>
        <p:txBody>
          <a:bodyPr lIns="0" tIns="0" rIns="0" bIns="0" rtlCol="0" anchor="t">
            <a:spAutoFit/>
          </a:bodyPr>
          <a:lstStyle/>
          <a:p>
            <a:pPr marL="0" lvl="0" indent="0" algn="ctr">
              <a:lnSpc>
                <a:spcPts val="1582"/>
              </a:lnSpc>
            </a:pPr>
            <a:r>
              <a:rPr lang="en-US" sz="1798" b="1" spc="-80" dirty="0">
                <a:solidFill>
                  <a:srgbClr val="EFEFEF"/>
                </a:solidFill>
                <a:latin typeface="Open Sauce Medium"/>
                <a:ea typeface="Open Sauce Medium"/>
                <a:cs typeface="Open Sauce Medium"/>
                <a:sym typeface="Open Sauce Medium"/>
              </a:rPr>
              <a:t>Pitch Deck 2026</a:t>
            </a:r>
          </a:p>
        </p:txBody>
      </p:sp>
      <p:sp>
        <p:nvSpPr>
          <p:cNvPr id="17" name="TextBox 17"/>
          <p:cNvSpPr txBox="1"/>
          <p:nvPr/>
        </p:nvSpPr>
        <p:spPr>
          <a:xfrm>
            <a:off x="4742541" y="677716"/>
            <a:ext cx="2345025" cy="215975"/>
          </a:xfrm>
          <a:prstGeom prst="rect">
            <a:avLst/>
          </a:prstGeom>
        </p:spPr>
        <p:txBody>
          <a:bodyPr lIns="0" tIns="0" rIns="0" bIns="0" rtlCol="0" anchor="t">
            <a:spAutoFit/>
          </a:bodyPr>
          <a:lstStyle/>
          <a:p>
            <a:pPr marL="0" lvl="0" indent="0" algn="ctr">
              <a:lnSpc>
                <a:spcPts val="1582"/>
              </a:lnSpc>
            </a:pPr>
            <a:r>
              <a:rPr lang="en-US" sz="1798" b="1" spc="-80">
                <a:solidFill>
                  <a:srgbClr val="EFEFEF"/>
                </a:solidFill>
                <a:latin typeface="Open Sauce Medium"/>
                <a:ea typeface="Open Sauce Medium"/>
                <a:cs typeface="Open Sauce Medium"/>
                <a:sym typeface="Open Sauce Medium"/>
              </a:rPr>
              <a:t>Startup Pitch Deck</a:t>
            </a:r>
          </a:p>
        </p:txBody>
      </p:sp>
      <p:sp>
        <p:nvSpPr>
          <p:cNvPr id="18" name="TextBox 18"/>
          <p:cNvSpPr txBox="1"/>
          <p:nvPr/>
        </p:nvSpPr>
        <p:spPr>
          <a:xfrm>
            <a:off x="9953770" y="677716"/>
            <a:ext cx="4279219" cy="215975"/>
          </a:xfrm>
          <a:prstGeom prst="rect">
            <a:avLst/>
          </a:prstGeom>
        </p:spPr>
        <p:txBody>
          <a:bodyPr lIns="0" tIns="0" rIns="0" bIns="0" rtlCol="0" anchor="t">
            <a:spAutoFit/>
          </a:bodyPr>
          <a:lstStyle/>
          <a:p>
            <a:pPr marL="0" lvl="0" indent="0" algn="ctr">
              <a:lnSpc>
                <a:spcPts val="1582"/>
              </a:lnSpc>
            </a:pPr>
            <a:r>
              <a:rPr lang="en-US" sz="1798" b="1" spc="-80" dirty="0">
                <a:solidFill>
                  <a:srgbClr val="0F042D"/>
                </a:solidFill>
                <a:latin typeface="Open Sauce Medium"/>
                <a:ea typeface="Open Sauce Medium"/>
                <a:cs typeface="Open Sauce Medium"/>
                <a:sym typeface="Open Sauce Medium"/>
              </a:rPr>
              <a:t>Premium Fragrance Startup</a:t>
            </a:r>
          </a:p>
        </p:txBody>
      </p:sp>
      <p:sp>
        <p:nvSpPr>
          <p:cNvPr id="19" name="TextBox 19"/>
          <p:cNvSpPr txBox="1"/>
          <p:nvPr/>
        </p:nvSpPr>
        <p:spPr>
          <a:xfrm>
            <a:off x="7145539" y="677716"/>
            <a:ext cx="2674881" cy="215975"/>
          </a:xfrm>
          <a:prstGeom prst="rect">
            <a:avLst/>
          </a:prstGeom>
        </p:spPr>
        <p:txBody>
          <a:bodyPr lIns="0" tIns="0" rIns="0" bIns="0" rtlCol="0" anchor="t">
            <a:spAutoFit/>
          </a:bodyPr>
          <a:lstStyle/>
          <a:p>
            <a:pPr marL="0" lvl="0" indent="0" algn="ctr">
              <a:lnSpc>
                <a:spcPts val="1582"/>
              </a:lnSpc>
            </a:pPr>
            <a:r>
              <a:rPr lang="en-US" sz="1798" b="1" spc="-80">
                <a:solidFill>
                  <a:srgbClr val="0F042D"/>
                </a:solidFill>
                <a:latin typeface="Open Sauce Medium"/>
                <a:ea typeface="Open Sauce Medium"/>
                <a:cs typeface="Open Sauce Medium"/>
                <a:sym typeface="Open Sauce Medium"/>
              </a:rPr>
              <a:t>Business Presentation</a:t>
            </a:r>
          </a:p>
        </p:txBody>
      </p:sp>
      <p:sp>
        <p:nvSpPr>
          <p:cNvPr id="20" name="TextBox 20"/>
          <p:cNvSpPr txBox="1"/>
          <p:nvPr/>
        </p:nvSpPr>
        <p:spPr>
          <a:xfrm>
            <a:off x="1028700" y="1937612"/>
            <a:ext cx="16230600" cy="1170920"/>
          </a:xfrm>
          <a:prstGeom prst="rect">
            <a:avLst/>
          </a:prstGeom>
        </p:spPr>
        <p:txBody>
          <a:bodyPr lIns="0" tIns="0" rIns="0" bIns="0" rtlCol="0" anchor="t">
            <a:spAutoFit/>
          </a:bodyPr>
          <a:lstStyle/>
          <a:p>
            <a:pPr marL="0" lvl="0" indent="0" algn="ctr">
              <a:lnSpc>
                <a:spcPts val="8442"/>
              </a:lnSpc>
            </a:pPr>
            <a:r>
              <a:rPr lang="en-US" sz="9593" b="1" spc="-431">
                <a:solidFill>
                  <a:srgbClr val="EFEFEF"/>
                </a:solidFill>
                <a:latin typeface="Open Sauce Medium"/>
                <a:ea typeface="Open Sauce Medium"/>
                <a:cs typeface="Open Sauce Medium"/>
                <a:sym typeface="Open Sauce Medium"/>
              </a:rPr>
              <a:t>Our Promise</a:t>
            </a:r>
          </a:p>
        </p:txBody>
      </p:sp>
      <p:grpSp>
        <p:nvGrpSpPr>
          <p:cNvPr id="21" name="Group 21"/>
          <p:cNvGrpSpPr/>
          <p:nvPr/>
        </p:nvGrpSpPr>
        <p:grpSpPr>
          <a:xfrm>
            <a:off x="-193450" y="3196155"/>
            <a:ext cx="18674901" cy="7378284"/>
            <a:chOff x="0" y="0"/>
            <a:chExt cx="24899868" cy="9837711"/>
          </a:xfrm>
        </p:grpSpPr>
        <p:grpSp>
          <p:nvGrpSpPr>
            <p:cNvPr id="22" name="Group 22"/>
            <p:cNvGrpSpPr/>
            <p:nvPr/>
          </p:nvGrpSpPr>
          <p:grpSpPr>
            <a:xfrm>
              <a:off x="0" y="4427815"/>
              <a:ext cx="3558057" cy="5409897"/>
              <a:chOff x="0" y="0"/>
              <a:chExt cx="812800" cy="1235833"/>
            </a:xfrm>
          </p:grpSpPr>
          <p:sp>
            <p:nvSpPr>
              <p:cNvPr id="23" name="Freeform 23"/>
              <p:cNvSpPr/>
              <p:nvPr/>
            </p:nvSpPr>
            <p:spPr>
              <a:xfrm>
                <a:off x="0" y="0"/>
                <a:ext cx="812800" cy="1235833"/>
              </a:xfrm>
              <a:custGeom>
                <a:avLst/>
                <a:gdLst/>
                <a:ahLst/>
                <a:cxnLst/>
                <a:rect l="l" t="t" r="r" b="b"/>
                <a:pathLst>
                  <a:path w="812800" h="1235833">
                    <a:moveTo>
                      <a:pt x="0" y="0"/>
                    </a:moveTo>
                    <a:lnTo>
                      <a:pt x="812800" y="0"/>
                    </a:lnTo>
                    <a:lnTo>
                      <a:pt x="812800" y="1235833"/>
                    </a:lnTo>
                    <a:lnTo>
                      <a:pt x="0" y="1235833"/>
                    </a:lnTo>
                    <a:close/>
                  </a:path>
                </a:pathLst>
              </a:custGeom>
              <a:gradFill rotWithShape="1">
                <a:gsLst>
                  <a:gs pos="0">
                    <a:srgbClr val="EFEFEF">
                      <a:alpha val="0"/>
                    </a:srgbClr>
                  </a:gs>
                  <a:gs pos="50000">
                    <a:srgbClr val="EFEFEF">
                      <a:alpha val="7500"/>
                    </a:srgbClr>
                  </a:gs>
                  <a:gs pos="100000">
                    <a:srgbClr val="EFEFEF">
                      <a:alpha val="20000"/>
                    </a:srgbClr>
                  </a:gs>
                </a:gsLst>
                <a:lin ang="5400000"/>
              </a:gradFill>
            </p:spPr>
          </p:sp>
          <p:sp>
            <p:nvSpPr>
              <p:cNvPr id="24" name="TextBox 24"/>
              <p:cNvSpPr txBox="1"/>
              <p:nvPr/>
            </p:nvSpPr>
            <p:spPr>
              <a:xfrm>
                <a:off x="0" y="0"/>
                <a:ext cx="812800" cy="1235833"/>
              </a:xfrm>
              <a:prstGeom prst="rect">
                <a:avLst/>
              </a:prstGeom>
            </p:spPr>
            <p:txBody>
              <a:bodyPr lIns="50800" tIns="50800" rIns="50800" bIns="50800" rtlCol="0" anchor="ctr"/>
              <a:lstStyle/>
              <a:p>
                <a:pPr marL="0" lvl="0" indent="0" algn="ctr">
                  <a:lnSpc>
                    <a:spcPts val="2686"/>
                  </a:lnSpc>
                </a:pPr>
                <a:endParaRPr/>
              </a:p>
            </p:txBody>
          </p:sp>
        </p:grpSp>
        <p:grpSp>
          <p:nvGrpSpPr>
            <p:cNvPr id="25" name="Group 25"/>
            <p:cNvGrpSpPr/>
            <p:nvPr/>
          </p:nvGrpSpPr>
          <p:grpSpPr>
            <a:xfrm>
              <a:off x="21341811" y="4427815"/>
              <a:ext cx="3558057" cy="5409897"/>
              <a:chOff x="0" y="0"/>
              <a:chExt cx="812800" cy="1235833"/>
            </a:xfrm>
          </p:grpSpPr>
          <p:sp>
            <p:nvSpPr>
              <p:cNvPr id="26" name="Freeform 26"/>
              <p:cNvSpPr/>
              <p:nvPr/>
            </p:nvSpPr>
            <p:spPr>
              <a:xfrm>
                <a:off x="0" y="0"/>
                <a:ext cx="812800" cy="1235833"/>
              </a:xfrm>
              <a:custGeom>
                <a:avLst/>
                <a:gdLst/>
                <a:ahLst/>
                <a:cxnLst/>
                <a:rect l="l" t="t" r="r" b="b"/>
                <a:pathLst>
                  <a:path w="812800" h="1235833">
                    <a:moveTo>
                      <a:pt x="0" y="0"/>
                    </a:moveTo>
                    <a:lnTo>
                      <a:pt x="812800" y="0"/>
                    </a:lnTo>
                    <a:lnTo>
                      <a:pt x="812800" y="1235833"/>
                    </a:lnTo>
                    <a:lnTo>
                      <a:pt x="0" y="1235833"/>
                    </a:lnTo>
                    <a:close/>
                  </a:path>
                </a:pathLst>
              </a:custGeom>
              <a:gradFill rotWithShape="1">
                <a:gsLst>
                  <a:gs pos="0">
                    <a:srgbClr val="EFEFEF">
                      <a:alpha val="0"/>
                    </a:srgbClr>
                  </a:gs>
                  <a:gs pos="50000">
                    <a:srgbClr val="EFEFEF">
                      <a:alpha val="7500"/>
                    </a:srgbClr>
                  </a:gs>
                  <a:gs pos="100000">
                    <a:srgbClr val="EFEFEF">
                      <a:alpha val="20000"/>
                    </a:srgbClr>
                  </a:gs>
                </a:gsLst>
                <a:lin ang="5400000"/>
              </a:gradFill>
            </p:spPr>
          </p:sp>
          <p:sp>
            <p:nvSpPr>
              <p:cNvPr id="27" name="TextBox 27"/>
              <p:cNvSpPr txBox="1"/>
              <p:nvPr/>
            </p:nvSpPr>
            <p:spPr>
              <a:xfrm>
                <a:off x="0" y="0"/>
                <a:ext cx="812800" cy="1235833"/>
              </a:xfrm>
              <a:prstGeom prst="rect">
                <a:avLst/>
              </a:prstGeom>
            </p:spPr>
            <p:txBody>
              <a:bodyPr lIns="50800" tIns="50800" rIns="50800" bIns="50800" rtlCol="0" anchor="ctr"/>
              <a:lstStyle/>
              <a:p>
                <a:pPr marL="0" lvl="0" indent="0" algn="ctr">
                  <a:lnSpc>
                    <a:spcPts val="2686"/>
                  </a:lnSpc>
                </a:pPr>
                <a:endParaRPr/>
              </a:p>
            </p:txBody>
          </p:sp>
        </p:grpSp>
        <p:grpSp>
          <p:nvGrpSpPr>
            <p:cNvPr id="28" name="Group 28"/>
            <p:cNvGrpSpPr/>
            <p:nvPr/>
          </p:nvGrpSpPr>
          <p:grpSpPr>
            <a:xfrm>
              <a:off x="3558057" y="3198827"/>
              <a:ext cx="3558057" cy="6638885"/>
              <a:chOff x="0" y="0"/>
              <a:chExt cx="812800" cy="1516582"/>
            </a:xfrm>
          </p:grpSpPr>
          <p:sp>
            <p:nvSpPr>
              <p:cNvPr id="29" name="Freeform 29"/>
              <p:cNvSpPr/>
              <p:nvPr/>
            </p:nvSpPr>
            <p:spPr>
              <a:xfrm>
                <a:off x="0" y="0"/>
                <a:ext cx="812800" cy="1516582"/>
              </a:xfrm>
              <a:custGeom>
                <a:avLst/>
                <a:gdLst/>
                <a:ahLst/>
                <a:cxnLst/>
                <a:rect l="l" t="t" r="r" b="b"/>
                <a:pathLst>
                  <a:path w="812800" h="1516582">
                    <a:moveTo>
                      <a:pt x="0" y="0"/>
                    </a:moveTo>
                    <a:lnTo>
                      <a:pt x="812800" y="0"/>
                    </a:lnTo>
                    <a:lnTo>
                      <a:pt x="812800" y="1516582"/>
                    </a:lnTo>
                    <a:lnTo>
                      <a:pt x="0" y="1516582"/>
                    </a:lnTo>
                    <a:close/>
                  </a:path>
                </a:pathLst>
              </a:custGeom>
              <a:gradFill rotWithShape="1">
                <a:gsLst>
                  <a:gs pos="0">
                    <a:srgbClr val="EFEFEF">
                      <a:alpha val="0"/>
                    </a:srgbClr>
                  </a:gs>
                  <a:gs pos="50000">
                    <a:srgbClr val="EFEFEF">
                      <a:alpha val="7500"/>
                    </a:srgbClr>
                  </a:gs>
                  <a:gs pos="100000">
                    <a:srgbClr val="EFEFEF">
                      <a:alpha val="20000"/>
                    </a:srgbClr>
                  </a:gs>
                </a:gsLst>
                <a:lin ang="5400000"/>
              </a:gradFill>
            </p:spPr>
          </p:sp>
          <p:sp>
            <p:nvSpPr>
              <p:cNvPr id="30" name="TextBox 30"/>
              <p:cNvSpPr txBox="1"/>
              <p:nvPr/>
            </p:nvSpPr>
            <p:spPr>
              <a:xfrm>
                <a:off x="0" y="0"/>
                <a:ext cx="812800" cy="1516582"/>
              </a:xfrm>
              <a:prstGeom prst="rect">
                <a:avLst/>
              </a:prstGeom>
            </p:spPr>
            <p:txBody>
              <a:bodyPr lIns="50800" tIns="50800" rIns="50800" bIns="50800" rtlCol="0" anchor="ctr"/>
              <a:lstStyle/>
              <a:p>
                <a:pPr marL="0" lvl="0" indent="0" algn="ctr">
                  <a:lnSpc>
                    <a:spcPts val="2686"/>
                  </a:lnSpc>
                </a:pPr>
                <a:endParaRPr/>
              </a:p>
            </p:txBody>
          </p:sp>
        </p:grpSp>
        <p:grpSp>
          <p:nvGrpSpPr>
            <p:cNvPr id="31" name="Group 31"/>
            <p:cNvGrpSpPr/>
            <p:nvPr/>
          </p:nvGrpSpPr>
          <p:grpSpPr>
            <a:xfrm>
              <a:off x="17783754" y="3198827"/>
              <a:ext cx="3558057" cy="6638885"/>
              <a:chOff x="0" y="0"/>
              <a:chExt cx="812800" cy="1516582"/>
            </a:xfrm>
          </p:grpSpPr>
          <p:sp>
            <p:nvSpPr>
              <p:cNvPr id="32" name="Freeform 32"/>
              <p:cNvSpPr/>
              <p:nvPr/>
            </p:nvSpPr>
            <p:spPr>
              <a:xfrm>
                <a:off x="0" y="0"/>
                <a:ext cx="812800" cy="1516582"/>
              </a:xfrm>
              <a:custGeom>
                <a:avLst/>
                <a:gdLst/>
                <a:ahLst/>
                <a:cxnLst/>
                <a:rect l="l" t="t" r="r" b="b"/>
                <a:pathLst>
                  <a:path w="812800" h="1516582">
                    <a:moveTo>
                      <a:pt x="0" y="0"/>
                    </a:moveTo>
                    <a:lnTo>
                      <a:pt x="812800" y="0"/>
                    </a:lnTo>
                    <a:lnTo>
                      <a:pt x="812800" y="1516582"/>
                    </a:lnTo>
                    <a:lnTo>
                      <a:pt x="0" y="1516582"/>
                    </a:lnTo>
                    <a:close/>
                  </a:path>
                </a:pathLst>
              </a:custGeom>
              <a:gradFill rotWithShape="1">
                <a:gsLst>
                  <a:gs pos="0">
                    <a:srgbClr val="EFEFEF">
                      <a:alpha val="0"/>
                    </a:srgbClr>
                  </a:gs>
                  <a:gs pos="50000">
                    <a:srgbClr val="EFEFEF">
                      <a:alpha val="7500"/>
                    </a:srgbClr>
                  </a:gs>
                  <a:gs pos="100000">
                    <a:srgbClr val="EFEFEF">
                      <a:alpha val="20000"/>
                    </a:srgbClr>
                  </a:gs>
                </a:gsLst>
                <a:lin ang="5400000"/>
              </a:gradFill>
            </p:spPr>
          </p:sp>
          <p:sp>
            <p:nvSpPr>
              <p:cNvPr id="33" name="TextBox 33"/>
              <p:cNvSpPr txBox="1"/>
              <p:nvPr/>
            </p:nvSpPr>
            <p:spPr>
              <a:xfrm>
                <a:off x="0" y="0"/>
                <a:ext cx="812800" cy="1516582"/>
              </a:xfrm>
              <a:prstGeom prst="rect">
                <a:avLst/>
              </a:prstGeom>
            </p:spPr>
            <p:txBody>
              <a:bodyPr lIns="50800" tIns="50800" rIns="50800" bIns="50800" rtlCol="0" anchor="ctr"/>
              <a:lstStyle/>
              <a:p>
                <a:pPr marL="0" lvl="0" indent="0" algn="ctr">
                  <a:lnSpc>
                    <a:spcPts val="2686"/>
                  </a:lnSpc>
                </a:pPr>
                <a:endParaRPr/>
              </a:p>
            </p:txBody>
          </p:sp>
        </p:grpSp>
        <p:grpSp>
          <p:nvGrpSpPr>
            <p:cNvPr id="34" name="Group 34"/>
            <p:cNvGrpSpPr/>
            <p:nvPr/>
          </p:nvGrpSpPr>
          <p:grpSpPr>
            <a:xfrm>
              <a:off x="7116114" y="1874177"/>
              <a:ext cx="3558057" cy="7963534"/>
              <a:chOff x="0" y="0"/>
              <a:chExt cx="812800" cy="1819184"/>
            </a:xfrm>
          </p:grpSpPr>
          <p:sp>
            <p:nvSpPr>
              <p:cNvPr id="35" name="Freeform 35"/>
              <p:cNvSpPr/>
              <p:nvPr/>
            </p:nvSpPr>
            <p:spPr>
              <a:xfrm>
                <a:off x="0" y="0"/>
                <a:ext cx="812800" cy="1819184"/>
              </a:xfrm>
              <a:custGeom>
                <a:avLst/>
                <a:gdLst/>
                <a:ahLst/>
                <a:cxnLst/>
                <a:rect l="l" t="t" r="r" b="b"/>
                <a:pathLst>
                  <a:path w="812800" h="1819184">
                    <a:moveTo>
                      <a:pt x="0" y="0"/>
                    </a:moveTo>
                    <a:lnTo>
                      <a:pt x="812800" y="0"/>
                    </a:lnTo>
                    <a:lnTo>
                      <a:pt x="812800" y="1819184"/>
                    </a:lnTo>
                    <a:lnTo>
                      <a:pt x="0" y="1819184"/>
                    </a:lnTo>
                    <a:close/>
                  </a:path>
                </a:pathLst>
              </a:custGeom>
              <a:gradFill rotWithShape="1">
                <a:gsLst>
                  <a:gs pos="0">
                    <a:srgbClr val="EFEFEF">
                      <a:alpha val="0"/>
                    </a:srgbClr>
                  </a:gs>
                  <a:gs pos="50000">
                    <a:srgbClr val="EFEFEF">
                      <a:alpha val="7500"/>
                    </a:srgbClr>
                  </a:gs>
                  <a:gs pos="100000">
                    <a:srgbClr val="EFEFEF">
                      <a:alpha val="20000"/>
                    </a:srgbClr>
                  </a:gs>
                </a:gsLst>
                <a:lin ang="5400000"/>
              </a:gradFill>
            </p:spPr>
          </p:sp>
          <p:sp>
            <p:nvSpPr>
              <p:cNvPr id="36" name="TextBox 36"/>
              <p:cNvSpPr txBox="1"/>
              <p:nvPr/>
            </p:nvSpPr>
            <p:spPr>
              <a:xfrm>
                <a:off x="0" y="0"/>
                <a:ext cx="812800" cy="1819184"/>
              </a:xfrm>
              <a:prstGeom prst="rect">
                <a:avLst/>
              </a:prstGeom>
            </p:spPr>
            <p:txBody>
              <a:bodyPr lIns="50800" tIns="50800" rIns="50800" bIns="50800" rtlCol="0" anchor="ctr"/>
              <a:lstStyle/>
              <a:p>
                <a:pPr marL="0" lvl="0" indent="0" algn="ctr">
                  <a:lnSpc>
                    <a:spcPts val="2686"/>
                  </a:lnSpc>
                </a:pPr>
                <a:endParaRPr/>
              </a:p>
            </p:txBody>
          </p:sp>
        </p:grpSp>
        <p:grpSp>
          <p:nvGrpSpPr>
            <p:cNvPr id="37" name="Group 37"/>
            <p:cNvGrpSpPr/>
            <p:nvPr/>
          </p:nvGrpSpPr>
          <p:grpSpPr>
            <a:xfrm>
              <a:off x="14232228" y="1874177"/>
              <a:ext cx="3558057" cy="7963534"/>
              <a:chOff x="0" y="0"/>
              <a:chExt cx="812800" cy="1819184"/>
            </a:xfrm>
          </p:grpSpPr>
          <p:sp>
            <p:nvSpPr>
              <p:cNvPr id="38" name="Freeform 38"/>
              <p:cNvSpPr/>
              <p:nvPr/>
            </p:nvSpPr>
            <p:spPr>
              <a:xfrm>
                <a:off x="0" y="0"/>
                <a:ext cx="812800" cy="1819184"/>
              </a:xfrm>
              <a:custGeom>
                <a:avLst/>
                <a:gdLst/>
                <a:ahLst/>
                <a:cxnLst/>
                <a:rect l="l" t="t" r="r" b="b"/>
                <a:pathLst>
                  <a:path w="812800" h="1819184">
                    <a:moveTo>
                      <a:pt x="0" y="0"/>
                    </a:moveTo>
                    <a:lnTo>
                      <a:pt x="812800" y="0"/>
                    </a:lnTo>
                    <a:lnTo>
                      <a:pt x="812800" y="1819184"/>
                    </a:lnTo>
                    <a:lnTo>
                      <a:pt x="0" y="1819184"/>
                    </a:lnTo>
                    <a:close/>
                  </a:path>
                </a:pathLst>
              </a:custGeom>
              <a:gradFill rotWithShape="1">
                <a:gsLst>
                  <a:gs pos="0">
                    <a:srgbClr val="EFEFEF">
                      <a:alpha val="0"/>
                    </a:srgbClr>
                  </a:gs>
                  <a:gs pos="50000">
                    <a:srgbClr val="EFEFEF">
                      <a:alpha val="7500"/>
                    </a:srgbClr>
                  </a:gs>
                  <a:gs pos="100000">
                    <a:srgbClr val="EFEFEF">
                      <a:alpha val="20000"/>
                    </a:srgbClr>
                  </a:gs>
                </a:gsLst>
                <a:lin ang="5400000"/>
              </a:gradFill>
            </p:spPr>
          </p:sp>
          <p:sp>
            <p:nvSpPr>
              <p:cNvPr id="39" name="TextBox 39"/>
              <p:cNvSpPr txBox="1"/>
              <p:nvPr/>
            </p:nvSpPr>
            <p:spPr>
              <a:xfrm>
                <a:off x="0" y="0"/>
                <a:ext cx="812800" cy="1819184"/>
              </a:xfrm>
              <a:prstGeom prst="rect">
                <a:avLst/>
              </a:prstGeom>
            </p:spPr>
            <p:txBody>
              <a:bodyPr lIns="50800" tIns="50800" rIns="50800" bIns="50800" rtlCol="0" anchor="ctr"/>
              <a:lstStyle/>
              <a:p>
                <a:pPr marL="0" lvl="0" indent="0" algn="ctr">
                  <a:lnSpc>
                    <a:spcPts val="2686"/>
                  </a:lnSpc>
                </a:pPr>
                <a:endParaRPr/>
              </a:p>
            </p:txBody>
          </p:sp>
        </p:grpSp>
        <p:grpSp>
          <p:nvGrpSpPr>
            <p:cNvPr id="40" name="Group 40"/>
            <p:cNvGrpSpPr/>
            <p:nvPr/>
          </p:nvGrpSpPr>
          <p:grpSpPr>
            <a:xfrm>
              <a:off x="10674171" y="0"/>
              <a:ext cx="3558057" cy="9837711"/>
              <a:chOff x="0" y="0"/>
              <a:chExt cx="812800" cy="2247320"/>
            </a:xfrm>
          </p:grpSpPr>
          <p:sp>
            <p:nvSpPr>
              <p:cNvPr id="41" name="Freeform 41"/>
              <p:cNvSpPr/>
              <p:nvPr/>
            </p:nvSpPr>
            <p:spPr>
              <a:xfrm>
                <a:off x="0" y="0"/>
                <a:ext cx="812800" cy="2247320"/>
              </a:xfrm>
              <a:custGeom>
                <a:avLst/>
                <a:gdLst/>
                <a:ahLst/>
                <a:cxnLst/>
                <a:rect l="l" t="t" r="r" b="b"/>
                <a:pathLst>
                  <a:path w="812800" h="2247320">
                    <a:moveTo>
                      <a:pt x="0" y="0"/>
                    </a:moveTo>
                    <a:lnTo>
                      <a:pt x="812800" y="0"/>
                    </a:lnTo>
                    <a:lnTo>
                      <a:pt x="812800" y="2247320"/>
                    </a:lnTo>
                    <a:lnTo>
                      <a:pt x="0" y="2247320"/>
                    </a:lnTo>
                    <a:close/>
                  </a:path>
                </a:pathLst>
              </a:custGeom>
              <a:gradFill rotWithShape="1">
                <a:gsLst>
                  <a:gs pos="0">
                    <a:srgbClr val="EFEFEF">
                      <a:alpha val="0"/>
                    </a:srgbClr>
                  </a:gs>
                  <a:gs pos="50000">
                    <a:srgbClr val="EFEFEF">
                      <a:alpha val="7500"/>
                    </a:srgbClr>
                  </a:gs>
                  <a:gs pos="100000">
                    <a:srgbClr val="EFEFEF">
                      <a:alpha val="20000"/>
                    </a:srgbClr>
                  </a:gs>
                </a:gsLst>
                <a:lin ang="5400000"/>
              </a:gradFill>
            </p:spPr>
          </p:sp>
          <p:sp>
            <p:nvSpPr>
              <p:cNvPr id="42" name="TextBox 42"/>
              <p:cNvSpPr txBox="1"/>
              <p:nvPr/>
            </p:nvSpPr>
            <p:spPr>
              <a:xfrm>
                <a:off x="0" y="0"/>
                <a:ext cx="812800" cy="2247320"/>
              </a:xfrm>
              <a:prstGeom prst="rect">
                <a:avLst/>
              </a:prstGeom>
            </p:spPr>
            <p:txBody>
              <a:bodyPr lIns="50800" tIns="50800" rIns="50800" bIns="50800" rtlCol="0" anchor="ctr"/>
              <a:lstStyle/>
              <a:p>
                <a:pPr marL="0" lvl="0" indent="0" algn="ctr">
                  <a:lnSpc>
                    <a:spcPts val="2686"/>
                  </a:lnSpc>
                </a:pPr>
                <a:endParaRPr/>
              </a:p>
            </p:txBody>
          </p:sp>
        </p:grpSp>
      </p:grpSp>
      <p:sp>
        <p:nvSpPr>
          <p:cNvPr id="43" name="TextBox 43"/>
          <p:cNvSpPr txBox="1"/>
          <p:nvPr/>
        </p:nvSpPr>
        <p:spPr>
          <a:xfrm>
            <a:off x="2923471" y="3393643"/>
            <a:ext cx="12441059" cy="586756"/>
          </a:xfrm>
          <a:prstGeom prst="rect">
            <a:avLst/>
          </a:prstGeom>
        </p:spPr>
        <p:txBody>
          <a:bodyPr lIns="0" tIns="0" rIns="0" bIns="0" rtlCol="0" anchor="t">
            <a:spAutoFit/>
          </a:bodyPr>
          <a:lstStyle/>
          <a:p>
            <a:pPr marL="0" lvl="0" indent="0" algn="ctr">
              <a:lnSpc>
                <a:spcPts val="2338"/>
              </a:lnSpc>
            </a:pPr>
            <a:r>
              <a:rPr lang="en-US" sz="1798" u="none" strike="noStrike" spc="-57">
                <a:solidFill>
                  <a:srgbClr val="B8B8B8"/>
                </a:solidFill>
                <a:latin typeface="Aileron Light"/>
                <a:ea typeface="Aileron Light"/>
                <a:cs typeface="Aileron Light"/>
                <a:sym typeface="Aileron Light"/>
              </a:rPr>
              <a:t>We stand behind every bottle we sell with unwavering commitment to quality and customer satisfaction. Our Customer Promise Charter ensures you receive premium luxury fragrances with complete peace of mind.</a:t>
            </a:r>
          </a:p>
        </p:txBody>
      </p:sp>
      <p:grpSp>
        <p:nvGrpSpPr>
          <p:cNvPr id="44" name="Group 44"/>
          <p:cNvGrpSpPr/>
          <p:nvPr/>
        </p:nvGrpSpPr>
        <p:grpSpPr>
          <a:xfrm>
            <a:off x="5392913" y="4907568"/>
            <a:ext cx="3540615" cy="4388665"/>
            <a:chOff x="0" y="0"/>
            <a:chExt cx="617628" cy="765563"/>
          </a:xfrm>
        </p:grpSpPr>
        <p:sp>
          <p:nvSpPr>
            <p:cNvPr id="45" name="Freeform 45"/>
            <p:cNvSpPr/>
            <p:nvPr/>
          </p:nvSpPr>
          <p:spPr>
            <a:xfrm>
              <a:off x="0" y="0"/>
              <a:ext cx="617628" cy="765563"/>
            </a:xfrm>
            <a:custGeom>
              <a:avLst/>
              <a:gdLst/>
              <a:ahLst/>
              <a:cxnLst/>
              <a:rect l="l" t="t" r="r" b="b"/>
              <a:pathLst>
                <a:path w="617628" h="765563">
                  <a:moveTo>
                    <a:pt x="78718" y="0"/>
                  </a:moveTo>
                  <a:lnTo>
                    <a:pt x="538911" y="0"/>
                  </a:lnTo>
                  <a:cubicBezTo>
                    <a:pt x="559788" y="0"/>
                    <a:pt x="579810" y="8293"/>
                    <a:pt x="594572" y="23056"/>
                  </a:cubicBezTo>
                  <a:cubicBezTo>
                    <a:pt x="609335" y="37818"/>
                    <a:pt x="617628" y="57840"/>
                    <a:pt x="617628" y="78718"/>
                  </a:cubicBezTo>
                  <a:lnTo>
                    <a:pt x="617628" y="686845"/>
                  </a:lnTo>
                  <a:cubicBezTo>
                    <a:pt x="617628" y="730320"/>
                    <a:pt x="582385" y="765563"/>
                    <a:pt x="538911" y="765563"/>
                  </a:cubicBezTo>
                  <a:lnTo>
                    <a:pt x="78718" y="765563"/>
                  </a:lnTo>
                  <a:cubicBezTo>
                    <a:pt x="57840" y="765563"/>
                    <a:pt x="37818" y="757270"/>
                    <a:pt x="23056" y="742507"/>
                  </a:cubicBezTo>
                  <a:cubicBezTo>
                    <a:pt x="8293" y="727745"/>
                    <a:pt x="0" y="707723"/>
                    <a:pt x="0" y="686845"/>
                  </a:cubicBezTo>
                  <a:lnTo>
                    <a:pt x="0" y="78718"/>
                  </a:lnTo>
                  <a:cubicBezTo>
                    <a:pt x="0" y="57840"/>
                    <a:pt x="8293" y="37818"/>
                    <a:pt x="23056" y="23056"/>
                  </a:cubicBezTo>
                  <a:cubicBezTo>
                    <a:pt x="37818" y="8293"/>
                    <a:pt x="57840" y="0"/>
                    <a:pt x="78718" y="0"/>
                  </a:cubicBezTo>
                  <a:close/>
                </a:path>
              </a:pathLst>
            </a:custGeom>
            <a:blipFill>
              <a:blip r:embed="rId4">
                <a:alphaModFix amt="31000"/>
              </a:blip>
              <a:stretch>
                <a:fillRect t="-31" b="-31"/>
              </a:stretch>
            </a:blipFill>
            <a:ln w="9525" cap="rnd">
              <a:solidFill>
                <a:srgbClr val="EFEFEF">
                  <a:alpha val="30980"/>
                </a:srgbClr>
              </a:solidFill>
              <a:prstDash val="solid"/>
              <a:round/>
            </a:ln>
          </p:spPr>
        </p:sp>
      </p:grpSp>
      <p:grpSp>
        <p:nvGrpSpPr>
          <p:cNvPr id="46" name="Group 46"/>
          <p:cNvGrpSpPr/>
          <p:nvPr/>
        </p:nvGrpSpPr>
        <p:grpSpPr>
          <a:xfrm>
            <a:off x="9354472" y="4907568"/>
            <a:ext cx="3540615" cy="4388665"/>
            <a:chOff x="0" y="0"/>
            <a:chExt cx="617628" cy="765563"/>
          </a:xfrm>
        </p:grpSpPr>
        <p:sp>
          <p:nvSpPr>
            <p:cNvPr id="47" name="Freeform 47"/>
            <p:cNvSpPr/>
            <p:nvPr/>
          </p:nvSpPr>
          <p:spPr>
            <a:xfrm>
              <a:off x="0" y="0"/>
              <a:ext cx="617628" cy="765563"/>
            </a:xfrm>
            <a:custGeom>
              <a:avLst/>
              <a:gdLst/>
              <a:ahLst/>
              <a:cxnLst/>
              <a:rect l="l" t="t" r="r" b="b"/>
              <a:pathLst>
                <a:path w="617628" h="765563">
                  <a:moveTo>
                    <a:pt x="78718" y="0"/>
                  </a:moveTo>
                  <a:lnTo>
                    <a:pt x="538911" y="0"/>
                  </a:lnTo>
                  <a:cubicBezTo>
                    <a:pt x="559788" y="0"/>
                    <a:pt x="579810" y="8293"/>
                    <a:pt x="594572" y="23056"/>
                  </a:cubicBezTo>
                  <a:cubicBezTo>
                    <a:pt x="609335" y="37818"/>
                    <a:pt x="617628" y="57840"/>
                    <a:pt x="617628" y="78718"/>
                  </a:cubicBezTo>
                  <a:lnTo>
                    <a:pt x="617628" y="686845"/>
                  </a:lnTo>
                  <a:cubicBezTo>
                    <a:pt x="617628" y="730320"/>
                    <a:pt x="582385" y="765563"/>
                    <a:pt x="538911" y="765563"/>
                  </a:cubicBezTo>
                  <a:lnTo>
                    <a:pt x="78718" y="765563"/>
                  </a:lnTo>
                  <a:cubicBezTo>
                    <a:pt x="57840" y="765563"/>
                    <a:pt x="37818" y="757270"/>
                    <a:pt x="23056" y="742507"/>
                  </a:cubicBezTo>
                  <a:cubicBezTo>
                    <a:pt x="8293" y="727745"/>
                    <a:pt x="0" y="707723"/>
                    <a:pt x="0" y="686845"/>
                  </a:cubicBezTo>
                  <a:lnTo>
                    <a:pt x="0" y="78718"/>
                  </a:lnTo>
                  <a:cubicBezTo>
                    <a:pt x="0" y="57840"/>
                    <a:pt x="8293" y="37818"/>
                    <a:pt x="23056" y="23056"/>
                  </a:cubicBezTo>
                  <a:cubicBezTo>
                    <a:pt x="37818" y="8293"/>
                    <a:pt x="57840" y="0"/>
                    <a:pt x="78718" y="0"/>
                  </a:cubicBezTo>
                  <a:close/>
                </a:path>
              </a:pathLst>
            </a:custGeom>
            <a:blipFill>
              <a:blip r:embed="rId5">
                <a:alphaModFix amt="31000"/>
              </a:blip>
              <a:stretch>
                <a:fillRect t="-31" b="-31"/>
              </a:stretch>
            </a:blipFill>
            <a:ln w="9525" cap="rnd">
              <a:solidFill>
                <a:srgbClr val="EFEFEF">
                  <a:alpha val="30980"/>
                </a:srgbClr>
              </a:solidFill>
              <a:prstDash val="solid"/>
              <a:round/>
            </a:ln>
          </p:spPr>
        </p:sp>
      </p:grpSp>
      <p:grpSp>
        <p:nvGrpSpPr>
          <p:cNvPr id="50" name="Group 50"/>
          <p:cNvGrpSpPr/>
          <p:nvPr/>
        </p:nvGrpSpPr>
        <p:grpSpPr>
          <a:xfrm>
            <a:off x="836322" y="5456291"/>
            <a:ext cx="4941681" cy="3350250"/>
            <a:chOff x="0" y="0"/>
            <a:chExt cx="1301513" cy="882370"/>
          </a:xfrm>
        </p:grpSpPr>
        <p:sp>
          <p:nvSpPr>
            <p:cNvPr id="51" name="Freeform 51"/>
            <p:cNvSpPr/>
            <p:nvPr/>
          </p:nvSpPr>
          <p:spPr>
            <a:xfrm>
              <a:off x="0" y="0"/>
              <a:ext cx="1301513" cy="882370"/>
            </a:xfrm>
            <a:custGeom>
              <a:avLst/>
              <a:gdLst/>
              <a:ahLst/>
              <a:cxnLst/>
              <a:rect l="l" t="t" r="r" b="b"/>
              <a:pathLst>
                <a:path w="1301513" h="882370">
                  <a:moveTo>
                    <a:pt x="56400" y="0"/>
                  </a:moveTo>
                  <a:lnTo>
                    <a:pt x="1245113" y="0"/>
                  </a:lnTo>
                  <a:cubicBezTo>
                    <a:pt x="1276262" y="0"/>
                    <a:pt x="1301513" y="25251"/>
                    <a:pt x="1301513" y="56400"/>
                  </a:cubicBezTo>
                  <a:lnTo>
                    <a:pt x="1301513" y="825971"/>
                  </a:lnTo>
                  <a:cubicBezTo>
                    <a:pt x="1301513" y="857119"/>
                    <a:pt x="1276262" y="882370"/>
                    <a:pt x="1245113" y="882370"/>
                  </a:cubicBezTo>
                  <a:lnTo>
                    <a:pt x="56400" y="882370"/>
                  </a:lnTo>
                  <a:cubicBezTo>
                    <a:pt x="25251" y="882370"/>
                    <a:pt x="0" y="857119"/>
                    <a:pt x="0" y="825971"/>
                  </a:cubicBezTo>
                  <a:lnTo>
                    <a:pt x="0" y="56400"/>
                  </a:lnTo>
                  <a:cubicBezTo>
                    <a:pt x="0" y="25251"/>
                    <a:pt x="25251" y="0"/>
                    <a:pt x="56400" y="0"/>
                  </a:cubicBezTo>
                  <a:close/>
                </a:path>
              </a:pathLst>
            </a:custGeom>
            <a:solidFill>
              <a:srgbClr val="EFEFEF"/>
            </a:solidFill>
            <a:ln w="19050" cap="rnd">
              <a:gradFill>
                <a:gsLst>
                  <a:gs pos="0">
                    <a:srgbClr val="573F9D">
                      <a:alpha val="100000"/>
                    </a:srgbClr>
                  </a:gs>
                  <a:gs pos="50000">
                    <a:srgbClr val="332069">
                      <a:alpha val="100000"/>
                    </a:srgbClr>
                  </a:gs>
                  <a:gs pos="100000">
                    <a:srgbClr val="0F042D">
                      <a:alpha val="100000"/>
                    </a:srgbClr>
                  </a:gs>
                </a:gsLst>
                <a:lin ang="2700000"/>
              </a:gradFill>
              <a:prstDash val="solid"/>
              <a:round/>
            </a:ln>
          </p:spPr>
        </p:sp>
        <p:sp>
          <p:nvSpPr>
            <p:cNvPr id="52" name="TextBox 52"/>
            <p:cNvSpPr txBox="1"/>
            <p:nvPr/>
          </p:nvSpPr>
          <p:spPr>
            <a:xfrm>
              <a:off x="0" y="0"/>
              <a:ext cx="1301513" cy="882370"/>
            </a:xfrm>
            <a:prstGeom prst="rect">
              <a:avLst/>
            </a:prstGeom>
          </p:spPr>
          <p:txBody>
            <a:bodyPr lIns="50800" tIns="50800" rIns="50800" bIns="50800" rtlCol="0" anchor="ctr"/>
            <a:lstStyle/>
            <a:p>
              <a:pPr marL="0" lvl="0" indent="0" algn="ctr">
                <a:lnSpc>
                  <a:spcPts val="2686"/>
                </a:lnSpc>
              </a:pPr>
              <a:endParaRPr/>
            </a:p>
          </p:txBody>
        </p:sp>
      </p:grpSp>
      <p:sp>
        <p:nvSpPr>
          <p:cNvPr id="53" name="TextBox 53"/>
          <p:cNvSpPr txBox="1"/>
          <p:nvPr/>
        </p:nvSpPr>
        <p:spPr>
          <a:xfrm>
            <a:off x="1261889" y="5866982"/>
            <a:ext cx="4090547" cy="464451"/>
          </a:xfrm>
          <a:prstGeom prst="rect">
            <a:avLst/>
          </a:prstGeom>
        </p:spPr>
        <p:txBody>
          <a:bodyPr lIns="0" tIns="0" rIns="0" bIns="0" rtlCol="0" anchor="t">
            <a:spAutoFit/>
          </a:bodyPr>
          <a:lstStyle/>
          <a:p>
            <a:pPr marL="0" lvl="0" indent="0" algn="l">
              <a:lnSpc>
                <a:spcPts val="3535"/>
              </a:lnSpc>
            </a:pPr>
            <a:r>
              <a:rPr lang="en-US" sz="3432" b="1" spc="-154">
                <a:solidFill>
                  <a:srgbClr val="0F042D"/>
                </a:solidFill>
                <a:latin typeface="Open Sauce Medium"/>
                <a:ea typeface="Open Sauce Medium"/>
                <a:cs typeface="Open Sauce Medium"/>
                <a:sym typeface="Open Sauce Medium"/>
              </a:rPr>
              <a:t>Signature Guarantee</a:t>
            </a:r>
          </a:p>
        </p:txBody>
      </p:sp>
      <p:sp>
        <p:nvSpPr>
          <p:cNvPr id="54" name="AutoShape 54"/>
          <p:cNvSpPr/>
          <p:nvPr/>
        </p:nvSpPr>
        <p:spPr>
          <a:xfrm flipV="1">
            <a:off x="1287420" y="6689297"/>
            <a:ext cx="4013712" cy="0"/>
          </a:xfrm>
          <a:prstGeom prst="line">
            <a:avLst/>
          </a:prstGeom>
          <a:ln w="19050" cap="flat">
            <a:solidFill>
              <a:srgbClr val="0F042D"/>
            </a:solidFill>
            <a:prstDash val="solid"/>
            <a:headEnd type="none" w="sm" len="sm"/>
            <a:tailEnd type="none" w="sm" len="sm"/>
          </a:ln>
        </p:spPr>
      </p:sp>
      <p:sp>
        <p:nvSpPr>
          <p:cNvPr id="55" name="TextBox 55"/>
          <p:cNvSpPr txBox="1"/>
          <p:nvPr/>
        </p:nvSpPr>
        <p:spPr>
          <a:xfrm>
            <a:off x="1287420" y="6984572"/>
            <a:ext cx="4065016" cy="1027444"/>
          </a:xfrm>
          <a:prstGeom prst="rect">
            <a:avLst/>
          </a:prstGeom>
        </p:spPr>
        <p:txBody>
          <a:bodyPr lIns="0" tIns="0" rIns="0" bIns="0" rtlCol="0" anchor="t">
            <a:spAutoFit/>
          </a:bodyPr>
          <a:lstStyle/>
          <a:p>
            <a:pPr marL="0" lvl="0" indent="0" algn="l">
              <a:lnSpc>
                <a:spcPts val="2078"/>
              </a:lnSpc>
            </a:pPr>
            <a:r>
              <a:rPr lang="en-US" sz="1598" i="1" spc="-51">
                <a:solidFill>
                  <a:srgbClr val="696969"/>
                </a:solidFill>
                <a:latin typeface="Aileron Italics"/>
                <a:ea typeface="Aileron Italics"/>
                <a:cs typeface="Aileron Italics"/>
                <a:sym typeface="Aileron Italics"/>
              </a:rPr>
              <a:t>Every bottle delivers premium luxury notes or your money back. We're confident in our formulations, so we offer complete risk-free purchases with easy returns and no hidden fees.</a:t>
            </a:r>
          </a:p>
        </p:txBody>
      </p:sp>
      <p:grpSp>
        <p:nvGrpSpPr>
          <p:cNvPr id="56" name="Group 56"/>
          <p:cNvGrpSpPr/>
          <p:nvPr/>
        </p:nvGrpSpPr>
        <p:grpSpPr>
          <a:xfrm>
            <a:off x="12466408" y="5456291"/>
            <a:ext cx="4941681" cy="3350250"/>
            <a:chOff x="0" y="0"/>
            <a:chExt cx="1301513" cy="882370"/>
          </a:xfrm>
        </p:grpSpPr>
        <p:sp>
          <p:nvSpPr>
            <p:cNvPr id="57" name="Freeform 57"/>
            <p:cNvSpPr/>
            <p:nvPr/>
          </p:nvSpPr>
          <p:spPr>
            <a:xfrm>
              <a:off x="0" y="0"/>
              <a:ext cx="1301513" cy="882370"/>
            </a:xfrm>
            <a:custGeom>
              <a:avLst/>
              <a:gdLst/>
              <a:ahLst/>
              <a:cxnLst/>
              <a:rect l="l" t="t" r="r" b="b"/>
              <a:pathLst>
                <a:path w="1301513" h="882370">
                  <a:moveTo>
                    <a:pt x="56400" y="0"/>
                  </a:moveTo>
                  <a:lnTo>
                    <a:pt x="1245113" y="0"/>
                  </a:lnTo>
                  <a:cubicBezTo>
                    <a:pt x="1276262" y="0"/>
                    <a:pt x="1301513" y="25251"/>
                    <a:pt x="1301513" y="56400"/>
                  </a:cubicBezTo>
                  <a:lnTo>
                    <a:pt x="1301513" y="825971"/>
                  </a:lnTo>
                  <a:cubicBezTo>
                    <a:pt x="1301513" y="857119"/>
                    <a:pt x="1276262" y="882370"/>
                    <a:pt x="1245113" y="882370"/>
                  </a:cubicBezTo>
                  <a:lnTo>
                    <a:pt x="56400" y="882370"/>
                  </a:lnTo>
                  <a:cubicBezTo>
                    <a:pt x="25251" y="882370"/>
                    <a:pt x="0" y="857119"/>
                    <a:pt x="0" y="825971"/>
                  </a:cubicBezTo>
                  <a:lnTo>
                    <a:pt x="0" y="56400"/>
                  </a:lnTo>
                  <a:cubicBezTo>
                    <a:pt x="0" y="25251"/>
                    <a:pt x="25251" y="0"/>
                    <a:pt x="56400" y="0"/>
                  </a:cubicBezTo>
                  <a:close/>
                </a:path>
              </a:pathLst>
            </a:custGeom>
            <a:gradFill rotWithShape="1">
              <a:gsLst>
                <a:gs pos="0">
                  <a:srgbClr val="573F9D">
                    <a:alpha val="100000"/>
                  </a:srgbClr>
                </a:gs>
                <a:gs pos="50000">
                  <a:srgbClr val="332069">
                    <a:alpha val="100000"/>
                  </a:srgbClr>
                </a:gs>
                <a:gs pos="100000">
                  <a:srgbClr val="0F042D">
                    <a:alpha val="100000"/>
                  </a:srgbClr>
                </a:gs>
              </a:gsLst>
              <a:lin ang="2700000"/>
            </a:gradFill>
            <a:ln w="19050" cap="rnd">
              <a:solidFill>
                <a:srgbClr val="EFEFEF"/>
              </a:solidFill>
              <a:prstDash val="solid"/>
              <a:round/>
            </a:ln>
          </p:spPr>
        </p:sp>
        <p:sp>
          <p:nvSpPr>
            <p:cNvPr id="58" name="TextBox 58"/>
            <p:cNvSpPr txBox="1"/>
            <p:nvPr/>
          </p:nvSpPr>
          <p:spPr>
            <a:xfrm>
              <a:off x="0" y="0"/>
              <a:ext cx="1301513" cy="882370"/>
            </a:xfrm>
            <a:prstGeom prst="rect">
              <a:avLst/>
            </a:prstGeom>
          </p:spPr>
          <p:txBody>
            <a:bodyPr lIns="50800" tIns="50800" rIns="50800" bIns="50800" rtlCol="0" anchor="ctr"/>
            <a:lstStyle/>
            <a:p>
              <a:pPr marL="0" lvl="0" indent="0" algn="ctr">
                <a:lnSpc>
                  <a:spcPts val="2686"/>
                </a:lnSpc>
              </a:pPr>
              <a:endParaRPr/>
            </a:p>
          </p:txBody>
        </p:sp>
      </p:grpSp>
      <p:sp>
        <p:nvSpPr>
          <p:cNvPr id="59" name="TextBox 59"/>
          <p:cNvSpPr txBox="1"/>
          <p:nvPr/>
        </p:nvSpPr>
        <p:spPr>
          <a:xfrm>
            <a:off x="12901500" y="5885913"/>
            <a:ext cx="4090547" cy="464451"/>
          </a:xfrm>
          <a:prstGeom prst="rect">
            <a:avLst/>
          </a:prstGeom>
        </p:spPr>
        <p:txBody>
          <a:bodyPr lIns="0" tIns="0" rIns="0" bIns="0" rtlCol="0" anchor="t">
            <a:spAutoFit/>
          </a:bodyPr>
          <a:lstStyle/>
          <a:p>
            <a:pPr marL="0" lvl="0" indent="0" algn="l">
              <a:lnSpc>
                <a:spcPts val="3535"/>
              </a:lnSpc>
            </a:pPr>
            <a:r>
              <a:rPr lang="en-US" sz="3432" b="1" spc="-154">
                <a:solidFill>
                  <a:srgbClr val="EFEFEF"/>
                </a:solidFill>
                <a:latin typeface="Open Sauce Medium"/>
                <a:ea typeface="Open Sauce Medium"/>
                <a:cs typeface="Open Sauce Medium"/>
                <a:sym typeface="Open Sauce Medium"/>
              </a:rPr>
              <a:t>Premium Experience</a:t>
            </a:r>
          </a:p>
        </p:txBody>
      </p:sp>
      <p:sp>
        <p:nvSpPr>
          <p:cNvPr id="60" name="AutoShape 60"/>
          <p:cNvSpPr/>
          <p:nvPr/>
        </p:nvSpPr>
        <p:spPr>
          <a:xfrm flipV="1">
            <a:off x="12927031" y="6708227"/>
            <a:ext cx="4013712" cy="0"/>
          </a:xfrm>
          <a:prstGeom prst="line">
            <a:avLst/>
          </a:prstGeom>
          <a:ln w="19050" cap="flat">
            <a:solidFill>
              <a:srgbClr val="FFFFFF"/>
            </a:solidFill>
            <a:prstDash val="solid"/>
            <a:headEnd type="none" w="sm" len="sm"/>
            <a:tailEnd type="none" w="sm" len="sm"/>
          </a:ln>
        </p:spPr>
      </p:sp>
      <p:sp>
        <p:nvSpPr>
          <p:cNvPr id="61" name="TextBox 61"/>
          <p:cNvSpPr txBox="1"/>
          <p:nvPr/>
        </p:nvSpPr>
        <p:spPr>
          <a:xfrm>
            <a:off x="12927031" y="7003502"/>
            <a:ext cx="4065016" cy="1284619"/>
          </a:xfrm>
          <a:prstGeom prst="rect">
            <a:avLst/>
          </a:prstGeom>
        </p:spPr>
        <p:txBody>
          <a:bodyPr lIns="0" tIns="0" rIns="0" bIns="0" rtlCol="0" anchor="t">
            <a:spAutoFit/>
          </a:bodyPr>
          <a:lstStyle/>
          <a:p>
            <a:pPr marL="0" lvl="0" indent="0" algn="l">
              <a:lnSpc>
                <a:spcPts val="2078"/>
              </a:lnSpc>
            </a:pPr>
            <a:r>
              <a:rPr lang="en-US" sz="1598" i="1" spc="-51">
                <a:solidFill>
                  <a:srgbClr val="B8B8B8"/>
                </a:solidFill>
                <a:latin typeface="Aileron Italics"/>
                <a:ea typeface="Aileron Italics"/>
                <a:cs typeface="Aileron Italics"/>
                <a:sym typeface="Aileron Italics"/>
              </a:rPr>
              <a:t>Enjoy premium unboxing with complimentary sample testing included with every order. Our dedicated support team responds within 24 hours, 7 days a week, via social media and messaging channels.</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EFEFEF"/>
        </a:solidFill>
        <a:effectLst/>
      </p:bgPr>
    </p:bg>
    <p:spTree>
      <p:nvGrpSpPr>
        <p:cNvPr id="1" name=""/>
        <p:cNvGrpSpPr/>
        <p:nvPr/>
      </p:nvGrpSpPr>
      <p:grpSpPr>
        <a:xfrm>
          <a:off x="0" y="0"/>
          <a:ext cx="0" cy="0"/>
          <a:chOff x="0" y="0"/>
          <a:chExt cx="0" cy="0"/>
        </a:xfrm>
      </p:grpSpPr>
      <p:grpSp>
        <p:nvGrpSpPr>
          <p:cNvPr id="2" name="Group 2"/>
          <p:cNvGrpSpPr/>
          <p:nvPr/>
        </p:nvGrpSpPr>
        <p:grpSpPr>
          <a:xfrm rot="-10800000">
            <a:off x="-193450" y="-318232"/>
            <a:ext cx="18674901" cy="7378284"/>
            <a:chOff x="0" y="0"/>
            <a:chExt cx="24899868" cy="9837711"/>
          </a:xfrm>
        </p:grpSpPr>
        <p:grpSp>
          <p:nvGrpSpPr>
            <p:cNvPr id="3" name="Group 3"/>
            <p:cNvGrpSpPr/>
            <p:nvPr/>
          </p:nvGrpSpPr>
          <p:grpSpPr>
            <a:xfrm>
              <a:off x="0" y="4427815"/>
              <a:ext cx="3558057" cy="5409897"/>
              <a:chOff x="0" y="0"/>
              <a:chExt cx="812800" cy="1235833"/>
            </a:xfrm>
          </p:grpSpPr>
          <p:sp>
            <p:nvSpPr>
              <p:cNvPr id="4" name="Freeform 4"/>
              <p:cNvSpPr/>
              <p:nvPr/>
            </p:nvSpPr>
            <p:spPr>
              <a:xfrm>
                <a:off x="0" y="0"/>
                <a:ext cx="812800" cy="1235833"/>
              </a:xfrm>
              <a:custGeom>
                <a:avLst/>
                <a:gdLst/>
                <a:ahLst/>
                <a:cxnLst/>
                <a:rect l="l" t="t" r="r" b="b"/>
                <a:pathLst>
                  <a:path w="812800" h="1235833">
                    <a:moveTo>
                      <a:pt x="0" y="0"/>
                    </a:moveTo>
                    <a:lnTo>
                      <a:pt x="812800" y="0"/>
                    </a:lnTo>
                    <a:lnTo>
                      <a:pt x="812800" y="1235833"/>
                    </a:lnTo>
                    <a:lnTo>
                      <a:pt x="0" y="1235833"/>
                    </a:lnTo>
                    <a:close/>
                  </a:path>
                </a:pathLst>
              </a:custGeom>
              <a:gradFill rotWithShape="1">
                <a:gsLst>
                  <a:gs pos="0">
                    <a:srgbClr val="905BF4">
                      <a:alpha val="0"/>
                    </a:srgbClr>
                  </a:gs>
                  <a:gs pos="50000">
                    <a:srgbClr val="905BF4">
                      <a:alpha val="9310"/>
                    </a:srgbClr>
                  </a:gs>
                  <a:gs pos="100000">
                    <a:srgbClr val="905BF4">
                      <a:alpha val="24500"/>
                    </a:srgbClr>
                  </a:gs>
                </a:gsLst>
                <a:lin ang="5400000"/>
              </a:gradFill>
            </p:spPr>
          </p:sp>
          <p:sp>
            <p:nvSpPr>
              <p:cNvPr id="5" name="TextBox 5"/>
              <p:cNvSpPr txBox="1"/>
              <p:nvPr/>
            </p:nvSpPr>
            <p:spPr>
              <a:xfrm>
                <a:off x="0" y="0"/>
                <a:ext cx="812800" cy="1235833"/>
              </a:xfrm>
              <a:prstGeom prst="rect">
                <a:avLst/>
              </a:prstGeom>
            </p:spPr>
            <p:txBody>
              <a:bodyPr lIns="50800" tIns="50800" rIns="50800" bIns="50800" rtlCol="0" anchor="ctr"/>
              <a:lstStyle/>
              <a:p>
                <a:pPr marL="0" lvl="0" indent="0" algn="ctr">
                  <a:lnSpc>
                    <a:spcPts val="2686"/>
                  </a:lnSpc>
                  <a:spcBef>
                    <a:spcPct val="0"/>
                  </a:spcBef>
                </a:pPr>
                <a:endParaRPr/>
              </a:p>
            </p:txBody>
          </p:sp>
        </p:grpSp>
        <p:grpSp>
          <p:nvGrpSpPr>
            <p:cNvPr id="6" name="Group 6"/>
            <p:cNvGrpSpPr/>
            <p:nvPr/>
          </p:nvGrpSpPr>
          <p:grpSpPr>
            <a:xfrm>
              <a:off x="21341811" y="4427815"/>
              <a:ext cx="3558057" cy="5409897"/>
              <a:chOff x="0" y="0"/>
              <a:chExt cx="812800" cy="1235833"/>
            </a:xfrm>
          </p:grpSpPr>
          <p:sp>
            <p:nvSpPr>
              <p:cNvPr id="7" name="Freeform 7"/>
              <p:cNvSpPr/>
              <p:nvPr/>
            </p:nvSpPr>
            <p:spPr>
              <a:xfrm>
                <a:off x="0" y="0"/>
                <a:ext cx="812800" cy="1235833"/>
              </a:xfrm>
              <a:custGeom>
                <a:avLst/>
                <a:gdLst/>
                <a:ahLst/>
                <a:cxnLst/>
                <a:rect l="l" t="t" r="r" b="b"/>
                <a:pathLst>
                  <a:path w="812800" h="1235833">
                    <a:moveTo>
                      <a:pt x="0" y="0"/>
                    </a:moveTo>
                    <a:lnTo>
                      <a:pt x="812800" y="0"/>
                    </a:lnTo>
                    <a:lnTo>
                      <a:pt x="812800" y="1235833"/>
                    </a:lnTo>
                    <a:lnTo>
                      <a:pt x="0" y="1235833"/>
                    </a:lnTo>
                    <a:close/>
                  </a:path>
                </a:pathLst>
              </a:custGeom>
              <a:gradFill rotWithShape="1">
                <a:gsLst>
                  <a:gs pos="0">
                    <a:srgbClr val="905BF4">
                      <a:alpha val="0"/>
                    </a:srgbClr>
                  </a:gs>
                  <a:gs pos="50000">
                    <a:srgbClr val="905BF4">
                      <a:alpha val="9310"/>
                    </a:srgbClr>
                  </a:gs>
                  <a:gs pos="100000">
                    <a:srgbClr val="905BF4">
                      <a:alpha val="24500"/>
                    </a:srgbClr>
                  </a:gs>
                </a:gsLst>
                <a:lin ang="5400000"/>
              </a:gradFill>
            </p:spPr>
          </p:sp>
          <p:sp>
            <p:nvSpPr>
              <p:cNvPr id="8" name="TextBox 8"/>
              <p:cNvSpPr txBox="1"/>
              <p:nvPr/>
            </p:nvSpPr>
            <p:spPr>
              <a:xfrm>
                <a:off x="0" y="0"/>
                <a:ext cx="812800" cy="1235833"/>
              </a:xfrm>
              <a:prstGeom prst="rect">
                <a:avLst/>
              </a:prstGeom>
            </p:spPr>
            <p:txBody>
              <a:bodyPr lIns="50800" tIns="50800" rIns="50800" bIns="50800" rtlCol="0" anchor="ctr"/>
              <a:lstStyle/>
              <a:p>
                <a:pPr marL="0" lvl="0" indent="0" algn="ctr">
                  <a:lnSpc>
                    <a:spcPts val="2686"/>
                  </a:lnSpc>
                  <a:spcBef>
                    <a:spcPct val="0"/>
                  </a:spcBef>
                </a:pPr>
                <a:endParaRPr/>
              </a:p>
            </p:txBody>
          </p:sp>
        </p:grpSp>
        <p:grpSp>
          <p:nvGrpSpPr>
            <p:cNvPr id="9" name="Group 9"/>
            <p:cNvGrpSpPr/>
            <p:nvPr/>
          </p:nvGrpSpPr>
          <p:grpSpPr>
            <a:xfrm>
              <a:off x="3558057" y="3198827"/>
              <a:ext cx="3558057" cy="6638885"/>
              <a:chOff x="0" y="0"/>
              <a:chExt cx="812800" cy="1516582"/>
            </a:xfrm>
          </p:grpSpPr>
          <p:sp>
            <p:nvSpPr>
              <p:cNvPr id="10" name="Freeform 10"/>
              <p:cNvSpPr/>
              <p:nvPr/>
            </p:nvSpPr>
            <p:spPr>
              <a:xfrm>
                <a:off x="0" y="0"/>
                <a:ext cx="812800" cy="1516582"/>
              </a:xfrm>
              <a:custGeom>
                <a:avLst/>
                <a:gdLst/>
                <a:ahLst/>
                <a:cxnLst/>
                <a:rect l="l" t="t" r="r" b="b"/>
                <a:pathLst>
                  <a:path w="812800" h="1516582">
                    <a:moveTo>
                      <a:pt x="0" y="0"/>
                    </a:moveTo>
                    <a:lnTo>
                      <a:pt x="812800" y="0"/>
                    </a:lnTo>
                    <a:lnTo>
                      <a:pt x="812800" y="1516582"/>
                    </a:lnTo>
                    <a:lnTo>
                      <a:pt x="0" y="1516582"/>
                    </a:lnTo>
                    <a:close/>
                  </a:path>
                </a:pathLst>
              </a:custGeom>
              <a:gradFill rotWithShape="1">
                <a:gsLst>
                  <a:gs pos="0">
                    <a:srgbClr val="905BF4">
                      <a:alpha val="0"/>
                    </a:srgbClr>
                  </a:gs>
                  <a:gs pos="50000">
                    <a:srgbClr val="905BF4">
                      <a:alpha val="9310"/>
                    </a:srgbClr>
                  </a:gs>
                  <a:gs pos="100000">
                    <a:srgbClr val="905BF4">
                      <a:alpha val="24500"/>
                    </a:srgbClr>
                  </a:gs>
                </a:gsLst>
                <a:lin ang="5400000"/>
              </a:gradFill>
            </p:spPr>
          </p:sp>
          <p:sp>
            <p:nvSpPr>
              <p:cNvPr id="11" name="TextBox 11"/>
              <p:cNvSpPr txBox="1"/>
              <p:nvPr/>
            </p:nvSpPr>
            <p:spPr>
              <a:xfrm>
                <a:off x="0" y="0"/>
                <a:ext cx="812800" cy="1516582"/>
              </a:xfrm>
              <a:prstGeom prst="rect">
                <a:avLst/>
              </a:prstGeom>
            </p:spPr>
            <p:txBody>
              <a:bodyPr lIns="50800" tIns="50800" rIns="50800" bIns="50800" rtlCol="0" anchor="ctr"/>
              <a:lstStyle/>
              <a:p>
                <a:pPr marL="0" lvl="0" indent="0" algn="ctr">
                  <a:lnSpc>
                    <a:spcPts val="2686"/>
                  </a:lnSpc>
                  <a:spcBef>
                    <a:spcPct val="0"/>
                  </a:spcBef>
                </a:pPr>
                <a:endParaRPr/>
              </a:p>
            </p:txBody>
          </p:sp>
        </p:grpSp>
        <p:grpSp>
          <p:nvGrpSpPr>
            <p:cNvPr id="12" name="Group 12"/>
            <p:cNvGrpSpPr/>
            <p:nvPr/>
          </p:nvGrpSpPr>
          <p:grpSpPr>
            <a:xfrm>
              <a:off x="17783754" y="3198827"/>
              <a:ext cx="3558057" cy="6638885"/>
              <a:chOff x="0" y="0"/>
              <a:chExt cx="812800" cy="1516582"/>
            </a:xfrm>
          </p:grpSpPr>
          <p:sp>
            <p:nvSpPr>
              <p:cNvPr id="13" name="Freeform 13"/>
              <p:cNvSpPr/>
              <p:nvPr/>
            </p:nvSpPr>
            <p:spPr>
              <a:xfrm>
                <a:off x="0" y="0"/>
                <a:ext cx="812800" cy="1516582"/>
              </a:xfrm>
              <a:custGeom>
                <a:avLst/>
                <a:gdLst/>
                <a:ahLst/>
                <a:cxnLst/>
                <a:rect l="l" t="t" r="r" b="b"/>
                <a:pathLst>
                  <a:path w="812800" h="1516582">
                    <a:moveTo>
                      <a:pt x="0" y="0"/>
                    </a:moveTo>
                    <a:lnTo>
                      <a:pt x="812800" y="0"/>
                    </a:lnTo>
                    <a:lnTo>
                      <a:pt x="812800" y="1516582"/>
                    </a:lnTo>
                    <a:lnTo>
                      <a:pt x="0" y="1516582"/>
                    </a:lnTo>
                    <a:close/>
                  </a:path>
                </a:pathLst>
              </a:custGeom>
              <a:gradFill rotWithShape="1">
                <a:gsLst>
                  <a:gs pos="0">
                    <a:srgbClr val="905BF4">
                      <a:alpha val="0"/>
                    </a:srgbClr>
                  </a:gs>
                  <a:gs pos="50000">
                    <a:srgbClr val="905BF4">
                      <a:alpha val="9310"/>
                    </a:srgbClr>
                  </a:gs>
                  <a:gs pos="100000">
                    <a:srgbClr val="905BF4">
                      <a:alpha val="24500"/>
                    </a:srgbClr>
                  </a:gs>
                </a:gsLst>
                <a:lin ang="5400000"/>
              </a:gradFill>
            </p:spPr>
          </p:sp>
          <p:sp>
            <p:nvSpPr>
              <p:cNvPr id="14" name="TextBox 14"/>
              <p:cNvSpPr txBox="1"/>
              <p:nvPr/>
            </p:nvSpPr>
            <p:spPr>
              <a:xfrm>
                <a:off x="0" y="0"/>
                <a:ext cx="812800" cy="1516582"/>
              </a:xfrm>
              <a:prstGeom prst="rect">
                <a:avLst/>
              </a:prstGeom>
            </p:spPr>
            <p:txBody>
              <a:bodyPr lIns="50800" tIns="50800" rIns="50800" bIns="50800" rtlCol="0" anchor="ctr"/>
              <a:lstStyle/>
              <a:p>
                <a:pPr marL="0" lvl="0" indent="0" algn="ctr">
                  <a:lnSpc>
                    <a:spcPts val="2686"/>
                  </a:lnSpc>
                  <a:spcBef>
                    <a:spcPct val="0"/>
                  </a:spcBef>
                </a:pPr>
                <a:endParaRPr/>
              </a:p>
            </p:txBody>
          </p:sp>
        </p:grpSp>
        <p:grpSp>
          <p:nvGrpSpPr>
            <p:cNvPr id="15" name="Group 15"/>
            <p:cNvGrpSpPr/>
            <p:nvPr/>
          </p:nvGrpSpPr>
          <p:grpSpPr>
            <a:xfrm>
              <a:off x="7116114" y="1874177"/>
              <a:ext cx="3558057" cy="7963534"/>
              <a:chOff x="0" y="0"/>
              <a:chExt cx="812800" cy="1819184"/>
            </a:xfrm>
          </p:grpSpPr>
          <p:sp>
            <p:nvSpPr>
              <p:cNvPr id="16" name="Freeform 16"/>
              <p:cNvSpPr/>
              <p:nvPr/>
            </p:nvSpPr>
            <p:spPr>
              <a:xfrm>
                <a:off x="0" y="0"/>
                <a:ext cx="812800" cy="1819184"/>
              </a:xfrm>
              <a:custGeom>
                <a:avLst/>
                <a:gdLst/>
                <a:ahLst/>
                <a:cxnLst/>
                <a:rect l="l" t="t" r="r" b="b"/>
                <a:pathLst>
                  <a:path w="812800" h="1819184">
                    <a:moveTo>
                      <a:pt x="0" y="0"/>
                    </a:moveTo>
                    <a:lnTo>
                      <a:pt x="812800" y="0"/>
                    </a:lnTo>
                    <a:lnTo>
                      <a:pt x="812800" y="1819184"/>
                    </a:lnTo>
                    <a:lnTo>
                      <a:pt x="0" y="1819184"/>
                    </a:lnTo>
                    <a:close/>
                  </a:path>
                </a:pathLst>
              </a:custGeom>
              <a:gradFill rotWithShape="1">
                <a:gsLst>
                  <a:gs pos="0">
                    <a:srgbClr val="905BF4">
                      <a:alpha val="0"/>
                    </a:srgbClr>
                  </a:gs>
                  <a:gs pos="50000">
                    <a:srgbClr val="905BF4">
                      <a:alpha val="9310"/>
                    </a:srgbClr>
                  </a:gs>
                  <a:gs pos="100000">
                    <a:srgbClr val="905BF4">
                      <a:alpha val="24500"/>
                    </a:srgbClr>
                  </a:gs>
                </a:gsLst>
                <a:lin ang="5400000"/>
              </a:gradFill>
            </p:spPr>
          </p:sp>
          <p:sp>
            <p:nvSpPr>
              <p:cNvPr id="17" name="TextBox 17"/>
              <p:cNvSpPr txBox="1"/>
              <p:nvPr/>
            </p:nvSpPr>
            <p:spPr>
              <a:xfrm>
                <a:off x="0" y="0"/>
                <a:ext cx="812800" cy="1819184"/>
              </a:xfrm>
              <a:prstGeom prst="rect">
                <a:avLst/>
              </a:prstGeom>
            </p:spPr>
            <p:txBody>
              <a:bodyPr lIns="50800" tIns="50800" rIns="50800" bIns="50800" rtlCol="0" anchor="ctr"/>
              <a:lstStyle/>
              <a:p>
                <a:pPr marL="0" lvl="0" indent="0" algn="ctr">
                  <a:lnSpc>
                    <a:spcPts val="2686"/>
                  </a:lnSpc>
                  <a:spcBef>
                    <a:spcPct val="0"/>
                  </a:spcBef>
                </a:pPr>
                <a:endParaRPr/>
              </a:p>
            </p:txBody>
          </p:sp>
        </p:grpSp>
        <p:grpSp>
          <p:nvGrpSpPr>
            <p:cNvPr id="18" name="Group 18"/>
            <p:cNvGrpSpPr/>
            <p:nvPr/>
          </p:nvGrpSpPr>
          <p:grpSpPr>
            <a:xfrm>
              <a:off x="14232228" y="1874177"/>
              <a:ext cx="3558057" cy="7963534"/>
              <a:chOff x="0" y="0"/>
              <a:chExt cx="812800" cy="1819184"/>
            </a:xfrm>
          </p:grpSpPr>
          <p:sp>
            <p:nvSpPr>
              <p:cNvPr id="19" name="Freeform 19"/>
              <p:cNvSpPr/>
              <p:nvPr/>
            </p:nvSpPr>
            <p:spPr>
              <a:xfrm>
                <a:off x="0" y="0"/>
                <a:ext cx="812800" cy="1819184"/>
              </a:xfrm>
              <a:custGeom>
                <a:avLst/>
                <a:gdLst/>
                <a:ahLst/>
                <a:cxnLst/>
                <a:rect l="l" t="t" r="r" b="b"/>
                <a:pathLst>
                  <a:path w="812800" h="1819184">
                    <a:moveTo>
                      <a:pt x="0" y="0"/>
                    </a:moveTo>
                    <a:lnTo>
                      <a:pt x="812800" y="0"/>
                    </a:lnTo>
                    <a:lnTo>
                      <a:pt x="812800" y="1819184"/>
                    </a:lnTo>
                    <a:lnTo>
                      <a:pt x="0" y="1819184"/>
                    </a:lnTo>
                    <a:close/>
                  </a:path>
                </a:pathLst>
              </a:custGeom>
              <a:gradFill rotWithShape="1">
                <a:gsLst>
                  <a:gs pos="0">
                    <a:srgbClr val="905BF4">
                      <a:alpha val="0"/>
                    </a:srgbClr>
                  </a:gs>
                  <a:gs pos="50000">
                    <a:srgbClr val="905BF4">
                      <a:alpha val="9310"/>
                    </a:srgbClr>
                  </a:gs>
                  <a:gs pos="100000">
                    <a:srgbClr val="905BF4">
                      <a:alpha val="24500"/>
                    </a:srgbClr>
                  </a:gs>
                </a:gsLst>
                <a:lin ang="5400000"/>
              </a:gradFill>
            </p:spPr>
          </p:sp>
          <p:sp>
            <p:nvSpPr>
              <p:cNvPr id="20" name="TextBox 20"/>
              <p:cNvSpPr txBox="1"/>
              <p:nvPr/>
            </p:nvSpPr>
            <p:spPr>
              <a:xfrm>
                <a:off x="0" y="0"/>
                <a:ext cx="812800" cy="1819184"/>
              </a:xfrm>
              <a:prstGeom prst="rect">
                <a:avLst/>
              </a:prstGeom>
            </p:spPr>
            <p:txBody>
              <a:bodyPr lIns="50800" tIns="50800" rIns="50800" bIns="50800" rtlCol="0" anchor="ctr"/>
              <a:lstStyle/>
              <a:p>
                <a:pPr marL="0" lvl="0" indent="0" algn="ctr">
                  <a:lnSpc>
                    <a:spcPts val="2686"/>
                  </a:lnSpc>
                  <a:spcBef>
                    <a:spcPct val="0"/>
                  </a:spcBef>
                </a:pPr>
                <a:endParaRPr/>
              </a:p>
            </p:txBody>
          </p:sp>
        </p:grpSp>
        <p:grpSp>
          <p:nvGrpSpPr>
            <p:cNvPr id="21" name="Group 21"/>
            <p:cNvGrpSpPr/>
            <p:nvPr/>
          </p:nvGrpSpPr>
          <p:grpSpPr>
            <a:xfrm>
              <a:off x="10674171" y="0"/>
              <a:ext cx="3558057" cy="9837711"/>
              <a:chOff x="0" y="0"/>
              <a:chExt cx="812800" cy="2247320"/>
            </a:xfrm>
          </p:grpSpPr>
          <p:sp>
            <p:nvSpPr>
              <p:cNvPr id="22" name="Freeform 22"/>
              <p:cNvSpPr/>
              <p:nvPr/>
            </p:nvSpPr>
            <p:spPr>
              <a:xfrm>
                <a:off x="0" y="0"/>
                <a:ext cx="812800" cy="2247320"/>
              </a:xfrm>
              <a:custGeom>
                <a:avLst/>
                <a:gdLst/>
                <a:ahLst/>
                <a:cxnLst/>
                <a:rect l="l" t="t" r="r" b="b"/>
                <a:pathLst>
                  <a:path w="812800" h="2247320">
                    <a:moveTo>
                      <a:pt x="0" y="0"/>
                    </a:moveTo>
                    <a:lnTo>
                      <a:pt x="812800" y="0"/>
                    </a:lnTo>
                    <a:lnTo>
                      <a:pt x="812800" y="2247320"/>
                    </a:lnTo>
                    <a:lnTo>
                      <a:pt x="0" y="2247320"/>
                    </a:lnTo>
                    <a:close/>
                  </a:path>
                </a:pathLst>
              </a:custGeom>
              <a:gradFill rotWithShape="1">
                <a:gsLst>
                  <a:gs pos="0">
                    <a:srgbClr val="905BF4">
                      <a:alpha val="0"/>
                    </a:srgbClr>
                  </a:gs>
                  <a:gs pos="50000">
                    <a:srgbClr val="905BF4">
                      <a:alpha val="9310"/>
                    </a:srgbClr>
                  </a:gs>
                  <a:gs pos="100000">
                    <a:srgbClr val="905BF4">
                      <a:alpha val="24500"/>
                    </a:srgbClr>
                  </a:gs>
                </a:gsLst>
                <a:lin ang="5400000"/>
              </a:gradFill>
            </p:spPr>
          </p:sp>
          <p:sp>
            <p:nvSpPr>
              <p:cNvPr id="23" name="TextBox 23"/>
              <p:cNvSpPr txBox="1"/>
              <p:nvPr/>
            </p:nvSpPr>
            <p:spPr>
              <a:xfrm>
                <a:off x="0" y="0"/>
                <a:ext cx="812800" cy="2247320"/>
              </a:xfrm>
              <a:prstGeom prst="rect">
                <a:avLst/>
              </a:prstGeom>
            </p:spPr>
            <p:txBody>
              <a:bodyPr lIns="50800" tIns="50800" rIns="50800" bIns="50800" rtlCol="0" anchor="ctr"/>
              <a:lstStyle/>
              <a:p>
                <a:pPr marL="0" lvl="0" indent="0" algn="ctr">
                  <a:lnSpc>
                    <a:spcPts val="2686"/>
                  </a:lnSpc>
                </a:pPr>
                <a:endParaRPr/>
              </a:p>
            </p:txBody>
          </p:sp>
        </p:grpSp>
      </p:grpSp>
      <p:grpSp>
        <p:nvGrpSpPr>
          <p:cNvPr id="24" name="Group 24"/>
          <p:cNvGrpSpPr/>
          <p:nvPr/>
        </p:nvGrpSpPr>
        <p:grpSpPr>
          <a:xfrm>
            <a:off x="14367036" y="505729"/>
            <a:ext cx="3041054" cy="502851"/>
            <a:chOff x="0" y="0"/>
            <a:chExt cx="2457754" cy="406400"/>
          </a:xfrm>
        </p:grpSpPr>
        <p:sp>
          <p:nvSpPr>
            <p:cNvPr id="25" name="Freeform 25"/>
            <p:cNvSpPr/>
            <p:nvPr/>
          </p:nvSpPr>
          <p:spPr>
            <a:xfrm>
              <a:off x="0" y="0"/>
              <a:ext cx="2457754" cy="406400"/>
            </a:xfrm>
            <a:custGeom>
              <a:avLst/>
              <a:gdLst/>
              <a:ahLst/>
              <a:cxnLst/>
              <a:rect l="l" t="t" r="r" b="b"/>
              <a:pathLst>
                <a:path w="2457754" h="406400">
                  <a:moveTo>
                    <a:pt x="2254554" y="0"/>
                  </a:moveTo>
                  <a:cubicBezTo>
                    <a:pt x="2366778" y="0"/>
                    <a:pt x="2457754" y="90976"/>
                    <a:pt x="2457754" y="203200"/>
                  </a:cubicBezTo>
                  <a:cubicBezTo>
                    <a:pt x="2457754" y="315424"/>
                    <a:pt x="2366778" y="406400"/>
                    <a:pt x="2254554" y="406400"/>
                  </a:cubicBezTo>
                  <a:lnTo>
                    <a:pt x="203200" y="406400"/>
                  </a:lnTo>
                  <a:cubicBezTo>
                    <a:pt x="90976" y="406400"/>
                    <a:pt x="0" y="315424"/>
                    <a:pt x="0" y="203200"/>
                  </a:cubicBezTo>
                  <a:cubicBezTo>
                    <a:pt x="0" y="90976"/>
                    <a:pt x="90976" y="0"/>
                    <a:pt x="203200" y="0"/>
                  </a:cubicBezTo>
                  <a:close/>
                </a:path>
              </a:pathLst>
            </a:custGeom>
            <a:ln w="9525" cap="sq">
              <a:solidFill>
                <a:srgbClr val="0F042D"/>
              </a:solidFill>
              <a:prstDash val="solid"/>
              <a:miter/>
            </a:ln>
          </p:spPr>
        </p:sp>
        <p:sp>
          <p:nvSpPr>
            <p:cNvPr id="26" name="TextBox 26"/>
            <p:cNvSpPr txBox="1"/>
            <p:nvPr/>
          </p:nvSpPr>
          <p:spPr>
            <a:xfrm>
              <a:off x="0" y="0"/>
              <a:ext cx="2457754" cy="406400"/>
            </a:xfrm>
            <a:prstGeom prst="rect">
              <a:avLst/>
            </a:prstGeom>
          </p:spPr>
          <p:txBody>
            <a:bodyPr lIns="50800" tIns="50800" rIns="50800" bIns="50800" rtlCol="0" anchor="ctr"/>
            <a:lstStyle/>
            <a:p>
              <a:pPr marL="0" lvl="0" indent="0" algn="ctr">
                <a:lnSpc>
                  <a:spcPts val="2686"/>
                </a:lnSpc>
              </a:pPr>
              <a:endParaRPr/>
            </a:p>
          </p:txBody>
        </p:sp>
      </p:grpSp>
      <p:grpSp>
        <p:nvGrpSpPr>
          <p:cNvPr id="27" name="Group 27"/>
          <p:cNvGrpSpPr/>
          <p:nvPr/>
        </p:nvGrpSpPr>
        <p:grpSpPr>
          <a:xfrm>
            <a:off x="9953770" y="505729"/>
            <a:ext cx="4279219" cy="502851"/>
            <a:chOff x="0" y="0"/>
            <a:chExt cx="3458428" cy="406400"/>
          </a:xfrm>
        </p:grpSpPr>
        <p:sp>
          <p:nvSpPr>
            <p:cNvPr id="28" name="Freeform 28"/>
            <p:cNvSpPr/>
            <p:nvPr/>
          </p:nvSpPr>
          <p:spPr>
            <a:xfrm>
              <a:off x="0" y="0"/>
              <a:ext cx="3458428" cy="406400"/>
            </a:xfrm>
            <a:custGeom>
              <a:avLst/>
              <a:gdLst/>
              <a:ahLst/>
              <a:cxnLst/>
              <a:rect l="l" t="t" r="r" b="b"/>
              <a:pathLst>
                <a:path w="3458428" h="406400">
                  <a:moveTo>
                    <a:pt x="3255228" y="0"/>
                  </a:moveTo>
                  <a:cubicBezTo>
                    <a:pt x="3367453" y="0"/>
                    <a:pt x="3458428" y="90976"/>
                    <a:pt x="3458428" y="203200"/>
                  </a:cubicBezTo>
                  <a:cubicBezTo>
                    <a:pt x="3458428" y="315424"/>
                    <a:pt x="3367453" y="406400"/>
                    <a:pt x="3255228" y="406400"/>
                  </a:cubicBezTo>
                  <a:lnTo>
                    <a:pt x="203200" y="406400"/>
                  </a:lnTo>
                  <a:cubicBezTo>
                    <a:pt x="90976" y="406400"/>
                    <a:pt x="0" y="315424"/>
                    <a:pt x="0" y="203200"/>
                  </a:cubicBezTo>
                  <a:cubicBezTo>
                    <a:pt x="0" y="90976"/>
                    <a:pt x="90976" y="0"/>
                    <a:pt x="203200" y="0"/>
                  </a:cubicBezTo>
                  <a:close/>
                </a:path>
              </a:pathLst>
            </a:custGeom>
            <a:solidFill>
              <a:srgbClr val="0F042D"/>
            </a:solidFill>
            <a:ln cap="sq">
              <a:noFill/>
              <a:prstDash val="solid"/>
              <a:miter/>
            </a:ln>
          </p:spPr>
        </p:sp>
        <p:sp>
          <p:nvSpPr>
            <p:cNvPr id="29" name="TextBox 29"/>
            <p:cNvSpPr txBox="1"/>
            <p:nvPr/>
          </p:nvSpPr>
          <p:spPr>
            <a:xfrm>
              <a:off x="0" y="0"/>
              <a:ext cx="3458428" cy="406400"/>
            </a:xfrm>
            <a:prstGeom prst="rect">
              <a:avLst/>
            </a:prstGeom>
          </p:spPr>
          <p:txBody>
            <a:bodyPr lIns="50800" tIns="50800" rIns="50800" bIns="50800" rtlCol="0" anchor="ctr"/>
            <a:lstStyle/>
            <a:p>
              <a:pPr marL="0" lvl="0" indent="0" algn="ctr">
                <a:lnSpc>
                  <a:spcPts val="2686"/>
                </a:lnSpc>
              </a:pPr>
              <a:endParaRPr/>
            </a:p>
          </p:txBody>
        </p:sp>
      </p:grpSp>
      <p:grpSp>
        <p:nvGrpSpPr>
          <p:cNvPr id="30" name="Group 30"/>
          <p:cNvGrpSpPr/>
          <p:nvPr/>
        </p:nvGrpSpPr>
        <p:grpSpPr>
          <a:xfrm>
            <a:off x="7087567" y="505729"/>
            <a:ext cx="2732854" cy="502851"/>
            <a:chOff x="0" y="0"/>
            <a:chExt cx="2208669" cy="406400"/>
          </a:xfrm>
        </p:grpSpPr>
        <p:sp>
          <p:nvSpPr>
            <p:cNvPr id="31" name="Freeform 31"/>
            <p:cNvSpPr/>
            <p:nvPr/>
          </p:nvSpPr>
          <p:spPr>
            <a:xfrm>
              <a:off x="0" y="0"/>
              <a:ext cx="2208669" cy="406400"/>
            </a:xfrm>
            <a:custGeom>
              <a:avLst/>
              <a:gdLst/>
              <a:ahLst/>
              <a:cxnLst/>
              <a:rect l="l" t="t" r="r" b="b"/>
              <a:pathLst>
                <a:path w="2208669" h="406400">
                  <a:moveTo>
                    <a:pt x="2005469" y="0"/>
                  </a:moveTo>
                  <a:cubicBezTo>
                    <a:pt x="2117693" y="0"/>
                    <a:pt x="2208669" y="90976"/>
                    <a:pt x="2208669" y="203200"/>
                  </a:cubicBezTo>
                  <a:cubicBezTo>
                    <a:pt x="2208669" y="315424"/>
                    <a:pt x="2117693" y="406400"/>
                    <a:pt x="2005469" y="406400"/>
                  </a:cubicBezTo>
                  <a:lnTo>
                    <a:pt x="203200" y="406400"/>
                  </a:lnTo>
                  <a:cubicBezTo>
                    <a:pt x="90976" y="406400"/>
                    <a:pt x="0" y="315424"/>
                    <a:pt x="0" y="203200"/>
                  </a:cubicBezTo>
                  <a:cubicBezTo>
                    <a:pt x="0" y="90976"/>
                    <a:pt x="90976" y="0"/>
                    <a:pt x="203200" y="0"/>
                  </a:cubicBezTo>
                  <a:close/>
                </a:path>
              </a:pathLst>
            </a:custGeom>
            <a:solidFill>
              <a:srgbClr val="0F042D"/>
            </a:solidFill>
            <a:ln cap="sq">
              <a:noFill/>
              <a:prstDash val="solid"/>
              <a:miter/>
            </a:ln>
          </p:spPr>
        </p:sp>
        <p:sp>
          <p:nvSpPr>
            <p:cNvPr id="32" name="TextBox 32"/>
            <p:cNvSpPr txBox="1"/>
            <p:nvPr/>
          </p:nvSpPr>
          <p:spPr>
            <a:xfrm>
              <a:off x="0" y="0"/>
              <a:ext cx="2208669" cy="406400"/>
            </a:xfrm>
            <a:prstGeom prst="rect">
              <a:avLst/>
            </a:prstGeom>
          </p:spPr>
          <p:txBody>
            <a:bodyPr lIns="50800" tIns="50800" rIns="50800" bIns="50800" rtlCol="0" anchor="ctr"/>
            <a:lstStyle/>
            <a:p>
              <a:pPr marL="0" lvl="0" indent="0" algn="ctr">
                <a:lnSpc>
                  <a:spcPts val="2686"/>
                </a:lnSpc>
              </a:pPr>
              <a:endParaRPr/>
            </a:p>
          </p:txBody>
        </p:sp>
      </p:grpSp>
      <p:grpSp>
        <p:nvGrpSpPr>
          <p:cNvPr id="33" name="Group 33"/>
          <p:cNvGrpSpPr/>
          <p:nvPr/>
        </p:nvGrpSpPr>
        <p:grpSpPr>
          <a:xfrm>
            <a:off x="4657277" y="505729"/>
            <a:ext cx="3625880" cy="502851"/>
            <a:chOff x="0" y="0"/>
            <a:chExt cx="2930405" cy="406400"/>
          </a:xfrm>
        </p:grpSpPr>
        <p:sp>
          <p:nvSpPr>
            <p:cNvPr id="34" name="Freeform 34"/>
            <p:cNvSpPr/>
            <p:nvPr/>
          </p:nvSpPr>
          <p:spPr>
            <a:xfrm>
              <a:off x="0" y="0"/>
              <a:ext cx="2930405" cy="406400"/>
            </a:xfrm>
            <a:custGeom>
              <a:avLst/>
              <a:gdLst/>
              <a:ahLst/>
              <a:cxnLst/>
              <a:rect l="l" t="t" r="r" b="b"/>
              <a:pathLst>
                <a:path w="2930405" h="406400">
                  <a:moveTo>
                    <a:pt x="2727205" y="0"/>
                  </a:moveTo>
                  <a:cubicBezTo>
                    <a:pt x="2839429" y="0"/>
                    <a:pt x="2930405" y="90976"/>
                    <a:pt x="2930405" y="203200"/>
                  </a:cubicBezTo>
                  <a:cubicBezTo>
                    <a:pt x="2930405" y="315424"/>
                    <a:pt x="2839429" y="406400"/>
                    <a:pt x="2727205" y="406400"/>
                  </a:cubicBezTo>
                  <a:lnTo>
                    <a:pt x="203200" y="406400"/>
                  </a:lnTo>
                  <a:cubicBezTo>
                    <a:pt x="90976" y="406400"/>
                    <a:pt x="0" y="315424"/>
                    <a:pt x="0" y="203200"/>
                  </a:cubicBezTo>
                  <a:cubicBezTo>
                    <a:pt x="0" y="90976"/>
                    <a:pt x="90976" y="0"/>
                    <a:pt x="203200" y="0"/>
                  </a:cubicBezTo>
                  <a:close/>
                </a:path>
              </a:pathLst>
            </a:custGeom>
            <a:ln w="9525" cap="sq">
              <a:solidFill>
                <a:srgbClr val="0F042D"/>
              </a:solidFill>
              <a:prstDash val="solid"/>
              <a:miter/>
            </a:ln>
          </p:spPr>
        </p:sp>
        <p:sp>
          <p:nvSpPr>
            <p:cNvPr id="35" name="TextBox 35"/>
            <p:cNvSpPr txBox="1"/>
            <p:nvPr/>
          </p:nvSpPr>
          <p:spPr>
            <a:xfrm>
              <a:off x="0" y="0"/>
              <a:ext cx="2930405" cy="406400"/>
            </a:xfrm>
            <a:prstGeom prst="rect">
              <a:avLst/>
            </a:prstGeom>
          </p:spPr>
          <p:txBody>
            <a:bodyPr lIns="50800" tIns="50800" rIns="50800" bIns="50800" rtlCol="0" anchor="ctr"/>
            <a:lstStyle/>
            <a:p>
              <a:pPr marL="0" lvl="0" indent="0" algn="ctr">
                <a:lnSpc>
                  <a:spcPts val="2686"/>
                </a:lnSpc>
              </a:pPr>
              <a:endParaRPr/>
            </a:p>
          </p:txBody>
        </p:sp>
      </p:grpSp>
      <p:sp>
        <p:nvSpPr>
          <p:cNvPr id="36" name="Freeform 36"/>
          <p:cNvSpPr/>
          <p:nvPr/>
        </p:nvSpPr>
        <p:spPr>
          <a:xfrm>
            <a:off x="1090400" y="559187"/>
            <a:ext cx="422594" cy="364968"/>
          </a:xfrm>
          <a:custGeom>
            <a:avLst/>
            <a:gdLst/>
            <a:ahLst/>
            <a:cxnLst/>
            <a:rect l="l" t="t" r="r" b="b"/>
            <a:pathLst>
              <a:path w="422594" h="364968">
                <a:moveTo>
                  <a:pt x="0" y="0"/>
                </a:moveTo>
                <a:lnTo>
                  <a:pt x="422594" y="0"/>
                </a:lnTo>
                <a:lnTo>
                  <a:pt x="422594" y="364968"/>
                </a:lnTo>
                <a:lnTo>
                  <a:pt x="0" y="36496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7" name="TextBox 37"/>
          <p:cNvSpPr txBox="1"/>
          <p:nvPr/>
        </p:nvSpPr>
        <p:spPr>
          <a:xfrm>
            <a:off x="1746751" y="644579"/>
            <a:ext cx="3737193" cy="247568"/>
          </a:xfrm>
          <a:prstGeom prst="rect">
            <a:avLst/>
          </a:prstGeom>
        </p:spPr>
        <p:txBody>
          <a:bodyPr lIns="0" tIns="0" rIns="0" bIns="0" rtlCol="0" anchor="t">
            <a:spAutoFit/>
          </a:bodyPr>
          <a:lstStyle/>
          <a:p>
            <a:pPr marL="0" lvl="0" indent="0" algn="l">
              <a:lnSpc>
                <a:spcPts val="1934"/>
              </a:lnSpc>
            </a:pPr>
            <a:r>
              <a:rPr lang="en-US" sz="2198" b="1" spc="-98" dirty="0">
                <a:solidFill>
                  <a:srgbClr val="0F042D"/>
                </a:solidFill>
                <a:latin typeface="Open Sauce Medium"/>
                <a:ea typeface="Open Sauce Medium"/>
                <a:cs typeface="Open Sauce Medium"/>
                <a:sym typeface="Open Sauce Medium"/>
              </a:rPr>
              <a:t>Rwi7a</a:t>
            </a:r>
          </a:p>
        </p:txBody>
      </p:sp>
      <p:sp>
        <p:nvSpPr>
          <p:cNvPr id="38" name="TextBox 38"/>
          <p:cNvSpPr txBox="1"/>
          <p:nvPr/>
        </p:nvSpPr>
        <p:spPr>
          <a:xfrm>
            <a:off x="14421703" y="677716"/>
            <a:ext cx="2931719" cy="206916"/>
          </a:xfrm>
          <a:prstGeom prst="rect">
            <a:avLst/>
          </a:prstGeom>
        </p:spPr>
        <p:txBody>
          <a:bodyPr lIns="0" tIns="0" rIns="0" bIns="0" rtlCol="0" anchor="t">
            <a:spAutoFit/>
          </a:bodyPr>
          <a:lstStyle/>
          <a:p>
            <a:pPr marL="0" lvl="0" indent="0" algn="ctr">
              <a:lnSpc>
                <a:spcPts val="1582"/>
              </a:lnSpc>
            </a:pPr>
            <a:r>
              <a:rPr lang="en-US" sz="1798" b="1" spc="-80" dirty="0">
                <a:solidFill>
                  <a:srgbClr val="0F042D"/>
                </a:solidFill>
                <a:latin typeface="Open Sauce Medium"/>
                <a:ea typeface="Open Sauce Medium"/>
                <a:cs typeface="Open Sauce Medium"/>
                <a:sym typeface="Open Sauce Medium"/>
              </a:rPr>
              <a:t>PLAN</a:t>
            </a:r>
          </a:p>
        </p:txBody>
      </p:sp>
      <p:sp>
        <p:nvSpPr>
          <p:cNvPr id="39" name="TextBox 39"/>
          <p:cNvSpPr txBox="1"/>
          <p:nvPr/>
        </p:nvSpPr>
        <p:spPr>
          <a:xfrm>
            <a:off x="4742541" y="677716"/>
            <a:ext cx="2345025" cy="215975"/>
          </a:xfrm>
          <a:prstGeom prst="rect">
            <a:avLst/>
          </a:prstGeom>
        </p:spPr>
        <p:txBody>
          <a:bodyPr lIns="0" tIns="0" rIns="0" bIns="0" rtlCol="0" anchor="t">
            <a:spAutoFit/>
          </a:bodyPr>
          <a:lstStyle/>
          <a:p>
            <a:pPr marL="0" lvl="0" indent="0" algn="ctr">
              <a:lnSpc>
                <a:spcPts val="1582"/>
              </a:lnSpc>
            </a:pPr>
            <a:r>
              <a:rPr lang="en-US" sz="1798" b="1" spc="-80">
                <a:solidFill>
                  <a:srgbClr val="0F042D"/>
                </a:solidFill>
                <a:latin typeface="Open Sauce Medium"/>
                <a:ea typeface="Open Sauce Medium"/>
                <a:cs typeface="Open Sauce Medium"/>
                <a:sym typeface="Open Sauce Medium"/>
              </a:rPr>
              <a:t>Startup Pitch Deck</a:t>
            </a:r>
          </a:p>
        </p:txBody>
      </p:sp>
      <p:sp>
        <p:nvSpPr>
          <p:cNvPr id="40" name="TextBox 40"/>
          <p:cNvSpPr txBox="1"/>
          <p:nvPr/>
        </p:nvSpPr>
        <p:spPr>
          <a:xfrm>
            <a:off x="9953770" y="677716"/>
            <a:ext cx="4279219" cy="215975"/>
          </a:xfrm>
          <a:prstGeom prst="rect">
            <a:avLst/>
          </a:prstGeom>
        </p:spPr>
        <p:txBody>
          <a:bodyPr lIns="0" tIns="0" rIns="0" bIns="0" rtlCol="0" anchor="t">
            <a:spAutoFit/>
          </a:bodyPr>
          <a:lstStyle/>
          <a:p>
            <a:pPr marL="0" lvl="0" indent="0" algn="ctr">
              <a:lnSpc>
                <a:spcPts val="1582"/>
              </a:lnSpc>
            </a:pPr>
            <a:r>
              <a:rPr lang="en-US" sz="1798" b="1" spc="-80">
                <a:solidFill>
                  <a:srgbClr val="EFEFEF"/>
                </a:solidFill>
                <a:latin typeface="Open Sauce Medium"/>
                <a:ea typeface="Open Sauce Medium"/>
                <a:cs typeface="Open Sauce Medium"/>
                <a:sym typeface="Open Sauce Medium"/>
              </a:rPr>
              <a:t>Business Model Canvas</a:t>
            </a:r>
          </a:p>
        </p:txBody>
      </p:sp>
      <p:sp>
        <p:nvSpPr>
          <p:cNvPr id="41" name="TextBox 41"/>
          <p:cNvSpPr txBox="1"/>
          <p:nvPr/>
        </p:nvSpPr>
        <p:spPr>
          <a:xfrm>
            <a:off x="7145539" y="677716"/>
            <a:ext cx="2674881" cy="215975"/>
          </a:xfrm>
          <a:prstGeom prst="rect">
            <a:avLst/>
          </a:prstGeom>
        </p:spPr>
        <p:txBody>
          <a:bodyPr lIns="0" tIns="0" rIns="0" bIns="0" rtlCol="0" anchor="t">
            <a:spAutoFit/>
          </a:bodyPr>
          <a:lstStyle/>
          <a:p>
            <a:pPr marL="0" lvl="0" indent="0" algn="ctr">
              <a:lnSpc>
                <a:spcPts val="1582"/>
              </a:lnSpc>
            </a:pPr>
            <a:r>
              <a:rPr lang="en-US" sz="1798" b="1" spc="-80">
                <a:solidFill>
                  <a:srgbClr val="EFEFEF"/>
                </a:solidFill>
                <a:latin typeface="Open Sauce Medium"/>
                <a:ea typeface="Open Sauce Medium"/>
                <a:cs typeface="Open Sauce Medium"/>
                <a:sym typeface="Open Sauce Medium"/>
              </a:rPr>
              <a:t>Premium Fragrances</a:t>
            </a:r>
          </a:p>
        </p:txBody>
      </p:sp>
      <p:grpSp>
        <p:nvGrpSpPr>
          <p:cNvPr id="42" name="Group 42"/>
          <p:cNvGrpSpPr/>
          <p:nvPr/>
        </p:nvGrpSpPr>
        <p:grpSpPr>
          <a:xfrm>
            <a:off x="5419632" y="1876277"/>
            <a:ext cx="3401913" cy="7157609"/>
            <a:chOff x="0" y="0"/>
            <a:chExt cx="352977" cy="742661"/>
          </a:xfrm>
        </p:grpSpPr>
        <p:sp>
          <p:nvSpPr>
            <p:cNvPr id="43" name="Freeform 43"/>
            <p:cNvSpPr/>
            <p:nvPr/>
          </p:nvSpPr>
          <p:spPr>
            <a:xfrm>
              <a:off x="0" y="0"/>
              <a:ext cx="352977" cy="742661"/>
            </a:xfrm>
            <a:custGeom>
              <a:avLst/>
              <a:gdLst/>
              <a:ahLst/>
              <a:cxnLst/>
              <a:rect l="l" t="t" r="r" b="b"/>
              <a:pathLst>
                <a:path w="352977" h="742661">
                  <a:moveTo>
                    <a:pt x="81927" y="0"/>
                  </a:moveTo>
                  <a:lnTo>
                    <a:pt x="271049" y="0"/>
                  </a:lnTo>
                  <a:cubicBezTo>
                    <a:pt x="292778" y="0"/>
                    <a:pt x="313616" y="8632"/>
                    <a:pt x="328981" y="23996"/>
                  </a:cubicBezTo>
                  <a:cubicBezTo>
                    <a:pt x="344345" y="39360"/>
                    <a:pt x="352977" y="60199"/>
                    <a:pt x="352977" y="81927"/>
                  </a:cubicBezTo>
                  <a:lnTo>
                    <a:pt x="352977" y="660734"/>
                  </a:lnTo>
                  <a:cubicBezTo>
                    <a:pt x="352977" y="682462"/>
                    <a:pt x="344345" y="703301"/>
                    <a:pt x="328981" y="718665"/>
                  </a:cubicBezTo>
                  <a:cubicBezTo>
                    <a:pt x="313616" y="734030"/>
                    <a:pt x="292778" y="742661"/>
                    <a:pt x="271049" y="742661"/>
                  </a:cubicBezTo>
                  <a:lnTo>
                    <a:pt x="81927" y="742661"/>
                  </a:lnTo>
                  <a:cubicBezTo>
                    <a:pt x="60199" y="742661"/>
                    <a:pt x="39360" y="734030"/>
                    <a:pt x="23996" y="718665"/>
                  </a:cubicBezTo>
                  <a:cubicBezTo>
                    <a:pt x="8632" y="703301"/>
                    <a:pt x="0" y="682462"/>
                    <a:pt x="0" y="660734"/>
                  </a:cubicBezTo>
                  <a:lnTo>
                    <a:pt x="0" y="81927"/>
                  </a:lnTo>
                  <a:cubicBezTo>
                    <a:pt x="0" y="60199"/>
                    <a:pt x="8632" y="39360"/>
                    <a:pt x="23996" y="23996"/>
                  </a:cubicBezTo>
                  <a:cubicBezTo>
                    <a:pt x="39360" y="8632"/>
                    <a:pt x="60199" y="0"/>
                    <a:pt x="81927" y="0"/>
                  </a:cubicBezTo>
                  <a:close/>
                </a:path>
              </a:pathLst>
            </a:custGeom>
            <a:blipFill>
              <a:blip r:embed="rId4">
                <a:alphaModFix amt="68000"/>
              </a:blip>
              <a:stretch>
                <a:fillRect l="-20089" r="-20089"/>
              </a:stretch>
            </a:blipFill>
            <a:ln w="9525" cap="rnd">
              <a:solidFill>
                <a:srgbClr val="0F042D">
                  <a:alpha val="67843"/>
                </a:srgbClr>
              </a:solidFill>
              <a:prstDash val="solid"/>
              <a:round/>
            </a:ln>
          </p:spPr>
        </p:sp>
      </p:grpSp>
      <p:grpSp>
        <p:nvGrpSpPr>
          <p:cNvPr id="44" name="Group 44"/>
          <p:cNvGrpSpPr/>
          <p:nvPr/>
        </p:nvGrpSpPr>
        <p:grpSpPr>
          <a:xfrm>
            <a:off x="397759" y="1876277"/>
            <a:ext cx="3401913" cy="7157609"/>
            <a:chOff x="0" y="0"/>
            <a:chExt cx="352977" cy="742661"/>
          </a:xfrm>
        </p:grpSpPr>
        <p:sp>
          <p:nvSpPr>
            <p:cNvPr id="45" name="Freeform 45"/>
            <p:cNvSpPr/>
            <p:nvPr/>
          </p:nvSpPr>
          <p:spPr>
            <a:xfrm>
              <a:off x="0" y="0"/>
              <a:ext cx="352977" cy="742661"/>
            </a:xfrm>
            <a:custGeom>
              <a:avLst/>
              <a:gdLst/>
              <a:ahLst/>
              <a:cxnLst/>
              <a:rect l="l" t="t" r="r" b="b"/>
              <a:pathLst>
                <a:path w="352977" h="742661">
                  <a:moveTo>
                    <a:pt x="81927" y="0"/>
                  </a:moveTo>
                  <a:lnTo>
                    <a:pt x="271049" y="0"/>
                  </a:lnTo>
                  <a:cubicBezTo>
                    <a:pt x="292778" y="0"/>
                    <a:pt x="313616" y="8632"/>
                    <a:pt x="328981" y="23996"/>
                  </a:cubicBezTo>
                  <a:cubicBezTo>
                    <a:pt x="344345" y="39360"/>
                    <a:pt x="352977" y="60199"/>
                    <a:pt x="352977" y="81927"/>
                  </a:cubicBezTo>
                  <a:lnTo>
                    <a:pt x="352977" y="660734"/>
                  </a:lnTo>
                  <a:cubicBezTo>
                    <a:pt x="352977" y="682462"/>
                    <a:pt x="344345" y="703301"/>
                    <a:pt x="328981" y="718665"/>
                  </a:cubicBezTo>
                  <a:cubicBezTo>
                    <a:pt x="313616" y="734030"/>
                    <a:pt x="292778" y="742661"/>
                    <a:pt x="271049" y="742661"/>
                  </a:cubicBezTo>
                  <a:lnTo>
                    <a:pt x="81927" y="742661"/>
                  </a:lnTo>
                  <a:cubicBezTo>
                    <a:pt x="60199" y="742661"/>
                    <a:pt x="39360" y="734030"/>
                    <a:pt x="23996" y="718665"/>
                  </a:cubicBezTo>
                  <a:cubicBezTo>
                    <a:pt x="8632" y="703301"/>
                    <a:pt x="0" y="682462"/>
                    <a:pt x="0" y="660734"/>
                  </a:cubicBezTo>
                  <a:lnTo>
                    <a:pt x="0" y="81927"/>
                  </a:lnTo>
                  <a:cubicBezTo>
                    <a:pt x="0" y="60199"/>
                    <a:pt x="8632" y="39360"/>
                    <a:pt x="23996" y="23996"/>
                  </a:cubicBezTo>
                  <a:cubicBezTo>
                    <a:pt x="39360" y="8632"/>
                    <a:pt x="60199" y="0"/>
                    <a:pt x="81927" y="0"/>
                  </a:cubicBezTo>
                  <a:close/>
                </a:path>
              </a:pathLst>
            </a:custGeom>
            <a:blipFill>
              <a:blip r:embed="rId5">
                <a:alphaModFix amt="68000"/>
              </a:blip>
              <a:stretch>
                <a:fillRect l="-107898" r="-107898"/>
              </a:stretch>
            </a:blipFill>
            <a:ln w="9525" cap="rnd">
              <a:solidFill>
                <a:srgbClr val="0F042D">
                  <a:alpha val="67843"/>
                </a:srgbClr>
              </a:solidFill>
              <a:prstDash val="solid"/>
              <a:round/>
            </a:ln>
          </p:spPr>
        </p:sp>
      </p:grpSp>
      <p:grpSp>
        <p:nvGrpSpPr>
          <p:cNvPr id="46" name="Group 46"/>
          <p:cNvGrpSpPr/>
          <p:nvPr/>
        </p:nvGrpSpPr>
        <p:grpSpPr>
          <a:xfrm>
            <a:off x="1028700" y="1651862"/>
            <a:ext cx="6921793" cy="7606438"/>
            <a:chOff x="0" y="0"/>
            <a:chExt cx="675815" cy="742661"/>
          </a:xfrm>
        </p:grpSpPr>
        <p:sp>
          <p:nvSpPr>
            <p:cNvPr id="47" name="Freeform 47"/>
            <p:cNvSpPr/>
            <p:nvPr/>
          </p:nvSpPr>
          <p:spPr>
            <a:xfrm>
              <a:off x="0" y="0"/>
              <a:ext cx="675815" cy="742661"/>
            </a:xfrm>
            <a:custGeom>
              <a:avLst/>
              <a:gdLst/>
              <a:ahLst/>
              <a:cxnLst/>
              <a:rect l="l" t="t" r="r" b="b"/>
              <a:pathLst>
                <a:path w="675815" h="742661">
                  <a:moveTo>
                    <a:pt x="40265" y="0"/>
                  </a:moveTo>
                  <a:lnTo>
                    <a:pt x="635550" y="0"/>
                  </a:lnTo>
                  <a:cubicBezTo>
                    <a:pt x="646229" y="0"/>
                    <a:pt x="656471" y="4242"/>
                    <a:pt x="664022" y="11793"/>
                  </a:cubicBezTo>
                  <a:cubicBezTo>
                    <a:pt x="671573" y="19345"/>
                    <a:pt x="675815" y="29586"/>
                    <a:pt x="675815" y="40265"/>
                  </a:cubicBezTo>
                  <a:lnTo>
                    <a:pt x="675815" y="702396"/>
                  </a:lnTo>
                  <a:cubicBezTo>
                    <a:pt x="675815" y="713075"/>
                    <a:pt x="671573" y="723316"/>
                    <a:pt x="664022" y="730868"/>
                  </a:cubicBezTo>
                  <a:cubicBezTo>
                    <a:pt x="656471" y="738419"/>
                    <a:pt x="646229" y="742661"/>
                    <a:pt x="635550" y="742661"/>
                  </a:cubicBezTo>
                  <a:lnTo>
                    <a:pt x="40265" y="742661"/>
                  </a:lnTo>
                  <a:cubicBezTo>
                    <a:pt x="29586" y="742661"/>
                    <a:pt x="19345" y="738419"/>
                    <a:pt x="11793" y="730868"/>
                  </a:cubicBezTo>
                  <a:cubicBezTo>
                    <a:pt x="4242" y="723316"/>
                    <a:pt x="0" y="713075"/>
                    <a:pt x="0" y="702396"/>
                  </a:cubicBezTo>
                  <a:lnTo>
                    <a:pt x="0" y="40265"/>
                  </a:lnTo>
                  <a:cubicBezTo>
                    <a:pt x="0" y="29586"/>
                    <a:pt x="4242" y="19345"/>
                    <a:pt x="11793" y="11793"/>
                  </a:cubicBezTo>
                  <a:cubicBezTo>
                    <a:pt x="19345" y="4242"/>
                    <a:pt x="29586" y="0"/>
                    <a:pt x="40265" y="0"/>
                  </a:cubicBezTo>
                  <a:close/>
                </a:path>
              </a:pathLst>
            </a:custGeom>
            <a:blipFill>
              <a:blip r:embed="rId6"/>
              <a:stretch>
                <a:fillRect/>
              </a:stretch>
            </a:blipFill>
            <a:ln w="9525" cap="rnd">
              <a:solidFill>
                <a:srgbClr val="0F042D"/>
              </a:solidFill>
              <a:prstDash val="solid"/>
              <a:round/>
            </a:ln>
          </p:spPr>
        </p:sp>
      </p:grpSp>
      <p:sp>
        <p:nvSpPr>
          <p:cNvPr id="48" name="TextBox 48"/>
          <p:cNvSpPr txBox="1"/>
          <p:nvPr/>
        </p:nvSpPr>
        <p:spPr>
          <a:xfrm>
            <a:off x="10098837" y="1785212"/>
            <a:ext cx="7160463" cy="1054972"/>
          </a:xfrm>
          <a:prstGeom prst="rect">
            <a:avLst/>
          </a:prstGeom>
        </p:spPr>
        <p:txBody>
          <a:bodyPr lIns="0" tIns="0" rIns="0" bIns="0" rtlCol="0" anchor="t">
            <a:spAutoFit/>
          </a:bodyPr>
          <a:lstStyle/>
          <a:p>
            <a:pPr marL="0" lvl="0" indent="0" algn="l">
              <a:lnSpc>
                <a:spcPts val="8069"/>
              </a:lnSpc>
            </a:pPr>
            <a:r>
              <a:rPr lang="en-US" sz="7834" b="1" spc="-352">
                <a:solidFill>
                  <a:srgbClr val="0F042D"/>
                </a:solidFill>
                <a:latin typeface="Open Sauce Medium"/>
                <a:ea typeface="Open Sauce Medium"/>
                <a:cs typeface="Open Sauce Medium"/>
                <a:sym typeface="Open Sauce Medium"/>
              </a:rPr>
              <a:t>Business Model</a:t>
            </a:r>
          </a:p>
        </p:txBody>
      </p:sp>
      <p:sp>
        <p:nvSpPr>
          <p:cNvPr id="49" name="TextBox 49"/>
          <p:cNvSpPr txBox="1"/>
          <p:nvPr/>
        </p:nvSpPr>
        <p:spPr>
          <a:xfrm>
            <a:off x="10098837" y="4034465"/>
            <a:ext cx="7160463" cy="882031"/>
          </a:xfrm>
          <a:prstGeom prst="rect">
            <a:avLst/>
          </a:prstGeom>
        </p:spPr>
        <p:txBody>
          <a:bodyPr lIns="0" tIns="0" rIns="0" bIns="0" rtlCol="0" anchor="t">
            <a:spAutoFit/>
          </a:bodyPr>
          <a:lstStyle/>
          <a:p>
            <a:pPr marL="0" lvl="0" indent="0" algn="l">
              <a:lnSpc>
                <a:spcPts val="2338"/>
              </a:lnSpc>
            </a:pPr>
            <a:r>
              <a:rPr lang="en-US" sz="1798" u="none" strike="noStrike" spc="-57" dirty="0">
                <a:solidFill>
                  <a:srgbClr val="0F042D"/>
                </a:solidFill>
                <a:latin typeface="Aileron Light"/>
                <a:ea typeface="Aileron Light"/>
                <a:cs typeface="Aileron Light"/>
                <a:sym typeface="Aileron Light"/>
              </a:rPr>
              <a:t>Our business model combines direct sourcing with premium quality to deliver accessible luxury. We partner with fragrance oil suppliers and local delivery couriers to minimize costs while maintaining quality standards.</a:t>
            </a:r>
          </a:p>
        </p:txBody>
      </p:sp>
      <p:grpSp>
        <p:nvGrpSpPr>
          <p:cNvPr id="50" name="Group 50"/>
          <p:cNvGrpSpPr/>
          <p:nvPr/>
        </p:nvGrpSpPr>
        <p:grpSpPr>
          <a:xfrm>
            <a:off x="6780503" y="5143500"/>
            <a:ext cx="4941681" cy="3350250"/>
            <a:chOff x="0" y="0"/>
            <a:chExt cx="1301513" cy="882370"/>
          </a:xfrm>
        </p:grpSpPr>
        <p:sp>
          <p:nvSpPr>
            <p:cNvPr id="51" name="Freeform 51"/>
            <p:cNvSpPr/>
            <p:nvPr/>
          </p:nvSpPr>
          <p:spPr>
            <a:xfrm>
              <a:off x="0" y="0"/>
              <a:ext cx="1301513" cy="882370"/>
            </a:xfrm>
            <a:custGeom>
              <a:avLst/>
              <a:gdLst/>
              <a:ahLst/>
              <a:cxnLst/>
              <a:rect l="l" t="t" r="r" b="b"/>
              <a:pathLst>
                <a:path w="1301513" h="882370">
                  <a:moveTo>
                    <a:pt x="56400" y="0"/>
                  </a:moveTo>
                  <a:lnTo>
                    <a:pt x="1245113" y="0"/>
                  </a:lnTo>
                  <a:cubicBezTo>
                    <a:pt x="1276262" y="0"/>
                    <a:pt x="1301513" y="25251"/>
                    <a:pt x="1301513" y="56400"/>
                  </a:cubicBezTo>
                  <a:lnTo>
                    <a:pt x="1301513" y="825971"/>
                  </a:lnTo>
                  <a:cubicBezTo>
                    <a:pt x="1301513" y="857119"/>
                    <a:pt x="1276262" y="882370"/>
                    <a:pt x="1245113" y="882370"/>
                  </a:cubicBezTo>
                  <a:lnTo>
                    <a:pt x="56400" y="882370"/>
                  </a:lnTo>
                  <a:cubicBezTo>
                    <a:pt x="25251" y="882370"/>
                    <a:pt x="0" y="857119"/>
                    <a:pt x="0" y="825971"/>
                  </a:cubicBezTo>
                  <a:lnTo>
                    <a:pt x="0" y="56400"/>
                  </a:lnTo>
                  <a:cubicBezTo>
                    <a:pt x="0" y="25251"/>
                    <a:pt x="25251" y="0"/>
                    <a:pt x="56400" y="0"/>
                  </a:cubicBezTo>
                  <a:close/>
                </a:path>
              </a:pathLst>
            </a:custGeom>
            <a:gradFill rotWithShape="1">
              <a:gsLst>
                <a:gs pos="0">
                  <a:srgbClr val="573F9D">
                    <a:alpha val="100000"/>
                  </a:srgbClr>
                </a:gs>
                <a:gs pos="50000">
                  <a:srgbClr val="332069">
                    <a:alpha val="100000"/>
                  </a:srgbClr>
                </a:gs>
                <a:gs pos="100000">
                  <a:srgbClr val="0F042D">
                    <a:alpha val="100000"/>
                  </a:srgbClr>
                </a:gs>
              </a:gsLst>
              <a:lin ang="2700000"/>
            </a:gradFill>
            <a:ln w="19050" cap="rnd">
              <a:solidFill>
                <a:srgbClr val="EFEFEF"/>
              </a:solidFill>
              <a:prstDash val="solid"/>
              <a:round/>
            </a:ln>
          </p:spPr>
        </p:sp>
        <p:sp>
          <p:nvSpPr>
            <p:cNvPr id="52" name="TextBox 52"/>
            <p:cNvSpPr txBox="1"/>
            <p:nvPr/>
          </p:nvSpPr>
          <p:spPr>
            <a:xfrm>
              <a:off x="0" y="0"/>
              <a:ext cx="1301513" cy="882370"/>
            </a:xfrm>
            <a:prstGeom prst="rect">
              <a:avLst/>
            </a:prstGeom>
          </p:spPr>
          <p:txBody>
            <a:bodyPr lIns="50800" tIns="50800" rIns="50800" bIns="50800" rtlCol="0" anchor="ctr"/>
            <a:lstStyle/>
            <a:p>
              <a:pPr marL="0" lvl="0" indent="0" algn="ctr">
                <a:lnSpc>
                  <a:spcPts val="2686"/>
                </a:lnSpc>
              </a:pPr>
              <a:endParaRPr/>
            </a:p>
          </p:txBody>
        </p:sp>
      </p:grpSp>
      <p:grpSp>
        <p:nvGrpSpPr>
          <p:cNvPr id="53" name="Group 53"/>
          <p:cNvGrpSpPr/>
          <p:nvPr/>
        </p:nvGrpSpPr>
        <p:grpSpPr>
          <a:xfrm>
            <a:off x="12317619" y="5908050"/>
            <a:ext cx="4941681" cy="3350250"/>
            <a:chOff x="0" y="0"/>
            <a:chExt cx="1301513" cy="882370"/>
          </a:xfrm>
        </p:grpSpPr>
        <p:sp>
          <p:nvSpPr>
            <p:cNvPr id="54" name="Freeform 54"/>
            <p:cNvSpPr/>
            <p:nvPr/>
          </p:nvSpPr>
          <p:spPr>
            <a:xfrm>
              <a:off x="0" y="0"/>
              <a:ext cx="1301513" cy="882370"/>
            </a:xfrm>
            <a:custGeom>
              <a:avLst/>
              <a:gdLst/>
              <a:ahLst/>
              <a:cxnLst/>
              <a:rect l="l" t="t" r="r" b="b"/>
              <a:pathLst>
                <a:path w="1301513" h="882370">
                  <a:moveTo>
                    <a:pt x="56400" y="0"/>
                  </a:moveTo>
                  <a:lnTo>
                    <a:pt x="1245113" y="0"/>
                  </a:lnTo>
                  <a:cubicBezTo>
                    <a:pt x="1276262" y="0"/>
                    <a:pt x="1301513" y="25251"/>
                    <a:pt x="1301513" y="56400"/>
                  </a:cubicBezTo>
                  <a:lnTo>
                    <a:pt x="1301513" y="825971"/>
                  </a:lnTo>
                  <a:cubicBezTo>
                    <a:pt x="1301513" y="857119"/>
                    <a:pt x="1276262" y="882370"/>
                    <a:pt x="1245113" y="882370"/>
                  </a:cubicBezTo>
                  <a:lnTo>
                    <a:pt x="56400" y="882370"/>
                  </a:lnTo>
                  <a:cubicBezTo>
                    <a:pt x="25251" y="882370"/>
                    <a:pt x="0" y="857119"/>
                    <a:pt x="0" y="825971"/>
                  </a:cubicBezTo>
                  <a:lnTo>
                    <a:pt x="0" y="56400"/>
                  </a:lnTo>
                  <a:cubicBezTo>
                    <a:pt x="0" y="25251"/>
                    <a:pt x="25251" y="0"/>
                    <a:pt x="56400" y="0"/>
                  </a:cubicBezTo>
                  <a:close/>
                </a:path>
              </a:pathLst>
            </a:custGeom>
            <a:ln w="19050" cap="rnd">
              <a:solidFill>
                <a:srgbClr val="0F042D"/>
              </a:solidFill>
              <a:prstDash val="solid"/>
              <a:round/>
            </a:ln>
          </p:spPr>
        </p:sp>
        <p:sp>
          <p:nvSpPr>
            <p:cNvPr id="55" name="TextBox 55"/>
            <p:cNvSpPr txBox="1"/>
            <p:nvPr/>
          </p:nvSpPr>
          <p:spPr>
            <a:xfrm>
              <a:off x="0" y="0"/>
              <a:ext cx="1301513" cy="882370"/>
            </a:xfrm>
            <a:prstGeom prst="rect">
              <a:avLst/>
            </a:prstGeom>
          </p:spPr>
          <p:txBody>
            <a:bodyPr lIns="50800" tIns="50800" rIns="50800" bIns="50800" rtlCol="0" anchor="ctr"/>
            <a:lstStyle/>
            <a:p>
              <a:pPr marL="0" lvl="0" indent="0" algn="ctr">
                <a:lnSpc>
                  <a:spcPts val="2686"/>
                </a:lnSpc>
              </a:pPr>
              <a:endParaRPr/>
            </a:p>
          </p:txBody>
        </p:sp>
      </p:grpSp>
      <p:sp>
        <p:nvSpPr>
          <p:cNvPr id="56" name="TextBox 56"/>
          <p:cNvSpPr txBox="1"/>
          <p:nvPr/>
        </p:nvSpPr>
        <p:spPr>
          <a:xfrm>
            <a:off x="7196544" y="5550331"/>
            <a:ext cx="4090547" cy="507753"/>
          </a:xfrm>
          <a:prstGeom prst="rect">
            <a:avLst/>
          </a:prstGeom>
        </p:spPr>
        <p:txBody>
          <a:bodyPr lIns="0" tIns="0" rIns="0" bIns="0" rtlCol="0" anchor="t">
            <a:spAutoFit/>
          </a:bodyPr>
          <a:lstStyle/>
          <a:p>
            <a:pPr marL="0" lvl="0" indent="0" algn="l">
              <a:lnSpc>
                <a:spcPts val="3836"/>
              </a:lnSpc>
            </a:pPr>
            <a:r>
              <a:rPr lang="en-US" sz="3724" b="1" spc="-167">
                <a:solidFill>
                  <a:srgbClr val="EFEFEF"/>
                </a:solidFill>
                <a:latin typeface="Open Sauce Medium"/>
                <a:ea typeface="Open Sauce Medium"/>
                <a:cs typeface="Open Sauce Medium"/>
                <a:sym typeface="Open Sauce Medium"/>
              </a:rPr>
              <a:t>Key Activities</a:t>
            </a:r>
          </a:p>
        </p:txBody>
      </p:sp>
      <p:sp>
        <p:nvSpPr>
          <p:cNvPr id="57" name="TextBox 57"/>
          <p:cNvSpPr txBox="1"/>
          <p:nvPr/>
        </p:nvSpPr>
        <p:spPr>
          <a:xfrm>
            <a:off x="12743186" y="6286828"/>
            <a:ext cx="4090547" cy="507753"/>
          </a:xfrm>
          <a:prstGeom prst="rect">
            <a:avLst/>
          </a:prstGeom>
        </p:spPr>
        <p:txBody>
          <a:bodyPr lIns="0" tIns="0" rIns="0" bIns="0" rtlCol="0" anchor="t">
            <a:spAutoFit/>
          </a:bodyPr>
          <a:lstStyle/>
          <a:p>
            <a:pPr marL="0" lvl="0" indent="0" algn="l">
              <a:lnSpc>
                <a:spcPts val="3836"/>
              </a:lnSpc>
            </a:pPr>
            <a:r>
              <a:rPr lang="en-US" sz="3724" b="1" spc="-167">
                <a:solidFill>
                  <a:srgbClr val="0F042D"/>
                </a:solidFill>
                <a:latin typeface="Open Sauce Medium"/>
                <a:ea typeface="Open Sauce Medium"/>
                <a:cs typeface="Open Sauce Medium"/>
                <a:sym typeface="Open Sauce Medium"/>
              </a:rPr>
              <a:t>Revenue Streams</a:t>
            </a:r>
          </a:p>
        </p:txBody>
      </p:sp>
      <p:sp>
        <p:nvSpPr>
          <p:cNvPr id="58" name="AutoShape 58"/>
          <p:cNvSpPr/>
          <p:nvPr/>
        </p:nvSpPr>
        <p:spPr>
          <a:xfrm flipV="1">
            <a:off x="7222075" y="6372646"/>
            <a:ext cx="4013712" cy="0"/>
          </a:xfrm>
          <a:prstGeom prst="line">
            <a:avLst/>
          </a:prstGeom>
          <a:ln w="19050" cap="flat">
            <a:solidFill>
              <a:srgbClr val="FFFFFF"/>
            </a:solidFill>
            <a:prstDash val="solid"/>
            <a:headEnd type="none" w="sm" len="sm"/>
            <a:tailEnd type="none" w="sm" len="sm"/>
          </a:ln>
        </p:spPr>
      </p:sp>
      <p:sp>
        <p:nvSpPr>
          <p:cNvPr id="59" name="AutoShape 59"/>
          <p:cNvSpPr/>
          <p:nvPr/>
        </p:nvSpPr>
        <p:spPr>
          <a:xfrm flipV="1">
            <a:off x="12768717" y="7109142"/>
            <a:ext cx="4013712" cy="0"/>
          </a:xfrm>
          <a:prstGeom prst="line">
            <a:avLst/>
          </a:prstGeom>
          <a:ln w="19050" cap="flat">
            <a:solidFill>
              <a:srgbClr val="0F042D"/>
            </a:solidFill>
            <a:prstDash val="solid"/>
            <a:headEnd type="none" w="sm" len="sm"/>
            <a:tailEnd type="none" w="sm" len="sm"/>
          </a:ln>
        </p:spPr>
      </p:sp>
      <p:sp>
        <p:nvSpPr>
          <p:cNvPr id="60" name="TextBox 60"/>
          <p:cNvSpPr txBox="1"/>
          <p:nvPr/>
        </p:nvSpPr>
        <p:spPr>
          <a:xfrm>
            <a:off x="7222075" y="6667921"/>
            <a:ext cx="4065016" cy="1027444"/>
          </a:xfrm>
          <a:prstGeom prst="rect">
            <a:avLst/>
          </a:prstGeom>
        </p:spPr>
        <p:txBody>
          <a:bodyPr lIns="0" tIns="0" rIns="0" bIns="0" rtlCol="0" anchor="t">
            <a:spAutoFit/>
          </a:bodyPr>
          <a:lstStyle/>
          <a:p>
            <a:pPr marL="0" lvl="0" indent="0" algn="l">
              <a:lnSpc>
                <a:spcPts val="2078"/>
              </a:lnSpc>
            </a:pPr>
            <a:r>
              <a:rPr lang="en-US" sz="1598" i="1" spc="-51">
                <a:solidFill>
                  <a:srgbClr val="EFEFEF"/>
                </a:solidFill>
                <a:latin typeface="Aileron Italics"/>
                <a:ea typeface="Aileron Italics"/>
                <a:cs typeface="Aileron Italics"/>
                <a:sym typeface="Aileron Italics"/>
              </a:rPr>
              <a:t>Sourcing premium fragrances, branding and social media marketing, online order fulfillment, and customer relationship management through personalized recommendations.</a:t>
            </a:r>
          </a:p>
        </p:txBody>
      </p:sp>
      <p:sp>
        <p:nvSpPr>
          <p:cNvPr id="61" name="TextBox 61"/>
          <p:cNvSpPr txBox="1"/>
          <p:nvPr/>
        </p:nvSpPr>
        <p:spPr>
          <a:xfrm>
            <a:off x="12768717" y="7404417"/>
            <a:ext cx="4065016" cy="1027444"/>
          </a:xfrm>
          <a:prstGeom prst="rect">
            <a:avLst/>
          </a:prstGeom>
        </p:spPr>
        <p:txBody>
          <a:bodyPr lIns="0" tIns="0" rIns="0" bIns="0" rtlCol="0" anchor="t">
            <a:spAutoFit/>
          </a:bodyPr>
          <a:lstStyle/>
          <a:p>
            <a:pPr marL="0" lvl="0" indent="0" algn="l">
              <a:lnSpc>
                <a:spcPts val="2078"/>
              </a:lnSpc>
            </a:pPr>
            <a:r>
              <a:rPr lang="en-US" sz="1598" i="1" spc="-51">
                <a:solidFill>
                  <a:srgbClr val="696969"/>
                </a:solidFill>
                <a:latin typeface="Aileron Italics"/>
                <a:ea typeface="Aileron Italics"/>
                <a:cs typeface="Aileron Italics"/>
                <a:sym typeface="Aileron Italics"/>
              </a:rPr>
              <a:t>Direct retail sales of perfume bottles, discovery sets, and bundle offers. Our focused product range allows competitive pricing while maintaining quality margins.</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EFEFEF"/>
        </a:solidFill>
        <a:effectLst/>
      </p:bgPr>
    </p:bg>
    <p:spTree>
      <p:nvGrpSpPr>
        <p:cNvPr id="1" name=""/>
        <p:cNvGrpSpPr/>
        <p:nvPr/>
      </p:nvGrpSpPr>
      <p:grpSpPr>
        <a:xfrm>
          <a:off x="0" y="0"/>
          <a:ext cx="0" cy="0"/>
          <a:chOff x="0" y="0"/>
          <a:chExt cx="0" cy="0"/>
        </a:xfrm>
      </p:grpSpPr>
      <p:grpSp>
        <p:nvGrpSpPr>
          <p:cNvPr id="2" name="Group 2"/>
          <p:cNvGrpSpPr/>
          <p:nvPr/>
        </p:nvGrpSpPr>
        <p:grpSpPr>
          <a:xfrm rot="-10800000">
            <a:off x="-193450" y="-318232"/>
            <a:ext cx="18674901" cy="7378284"/>
            <a:chOff x="0" y="0"/>
            <a:chExt cx="24899868" cy="9837711"/>
          </a:xfrm>
        </p:grpSpPr>
        <p:grpSp>
          <p:nvGrpSpPr>
            <p:cNvPr id="3" name="Group 3"/>
            <p:cNvGrpSpPr/>
            <p:nvPr/>
          </p:nvGrpSpPr>
          <p:grpSpPr>
            <a:xfrm>
              <a:off x="0" y="4427815"/>
              <a:ext cx="3558057" cy="5409897"/>
              <a:chOff x="0" y="0"/>
              <a:chExt cx="812800" cy="1235833"/>
            </a:xfrm>
          </p:grpSpPr>
          <p:sp>
            <p:nvSpPr>
              <p:cNvPr id="4" name="Freeform 4"/>
              <p:cNvSpPr/>
              <p:nvPr/>
            </p:nvSpPr>
            <p:spPr>
              <a:xfrm>
                <a:off x="0" y="0"/>
                <a:ext cx="812800" cy="1235833"/>
              </a:xfrm>
              <a:custGeom>
                <a:avLst/>
                <a:gdLst/>
                <a:ahLst/>
                <a:cxnLst/>
                <a:rect l="l" t="t" r="r" b="b"/>
                <a:pathLst>
                  <a:path w="812800" h="1235833">
                    <a:moveTo>
                      <a:pt x="0" y="0"/>
                    </a:moveTo>
                    <a:lnTo>
                      <a:pt x="812800" y="0"/>
                    </a:lnTo>
                    <a:lnTo>
                      <a:pt x="812800" y="1235833"/>
                    </a:lnTo>
                    <a:lnTo>
                      <a:pt x="0" y="1235833"/>
                    </a:lnTo>
                    <a:close/>
                  </a:path>
                </a:pathLst>
              </a:custGeom>
              <a:gradFill rotWithShape="1">
                <a:gsLst>
                  <a:gs pos="0">
                    <a:srgbClr val="905BF4">
                      <a:alpha val="0"/>
                    </a:srgbClr>
                  </a:gs>
                  <a:gs pos="50000">
                    <a:srgbClr val="905BF4">
                      <a:alpha val="9310"/>
                    </a:srgbClr>
                  </a:gs>
                  <a:gs pos="100000">
                    <a:srgbClr val="905BF4">
                      <a:alpha val="24500"/>
                    </a:srgbClr>
                  </a:gs>
                </a:gsLst>
                <a:lin ang="5400000"/>
              </a:gradFill>
            </p:spPr>
          </p:sp>
          <p:sp>
            <p:nvSpPr>
              <p:cNvPr id="5" name="TextBox 5"/>
              <p:cNvSpPr txBox="1"/>
              <p:nvPr/>
            </p:nvSpPr>
            <p:spPr>
              <a:xfrm>
                <a:off x="0" y="0"/>
                <a:ext cx="812800" cy="1235833"/>
              </a:xfrm>
              <a:prstGeom prst="rect">
                <a:avLst/>
              </a:prstGeom>
            </p:spPr>
            <p:txBody>
              <a:bodyPr lIns="50800" tIns="50800" rIns="50800" bIns="50800" rtlCol="0" anchor="ctr"/>
              <a:lstStyle/>
              <a:p>
                <a:pPr marL="0" lvl="0" indent="0" algn="ctr">
                  <a:lnSpc>
                    <a:spcPts val="2686"/>
                  </a:lnSpc>
                  <a:spcBef>
                    <a:spcPct val="0"/>
                  </a:spcBef>
                </a:pPr>
                <a:endParaRPr/>
              </a:p>
            </p:txBody>
          </p:sp>
        </p:grpSp>
        <p:grpSp>
          <p:nvGrpSpPr>
            <p:cNvPr id="6" name="Group 6"/>
            <p:cNvGrpSpPr/>
            <p:nvPr/>
          </p:nvGrpSpPr>
          <p:grpSpPr>
            <a:xfrm>
              <a:off x="21341811" y="4427815"/>
              <a:ext cx="3558057" cy="5409897"/>
              <a:chOff x="0" y="0"/>
              <a:chExt cx="812800" cy="1235833"/>
            </a:xfrm>
          </p:grpSpPr>
          <p:sp>
            <p:nvSpPr>
              <p:cNvPr id="7" name="Freeform 7"/>
              <p:cNvSpPr/>
              <p:nvPr/>
            </p:nvSpPr>
            <p:spPr>
              <a:xfrm>
                <a:off x="0" y="0"/>
                <a:ext cx="812800" cy="1235833"/>
              </a:xfrm>
              <a:custGeom>
                <a:avLst/>
                <a:gdLst/>
                <a:ahLst/>
                <a:cxnLst/>
                <a:rect l="l" t="t" r="r" b="b"/>
                <a:pathLst>
                  <a:path w="812800" h="1235833">
                    <a:moveTo>
                      <a:pt x="0" y="0"/>
                    </a:moveTo>
                    <a:lnTo>
                      <a:pt x="812800" y="0"/>
                    </a:lnTo>
                    <a:lnTo>
                      <a:pt x="812800" y="1235833"/>
                    </a:lnTo>
                    <a:lnTo>
                      <a:pt x="0" y="1235833"/>
                    </a:lnTo>
                    <a:close/>
                  </a:path>
                </a:pathLst>
              </a:custGeom>
              <a:gradFill rotWithShape="1">
                <a:gsLst>
                  <a:gs pos="0">
                    <a:srgbClr val="905BF4">
                      <a:alpha val="0"/>
                    </a:srgbClr>
                  </a:gs>
                  <a:gs pos="50000">
                    <a:srgbClr val="905BF4">
                      <a:alpha val="9310"/>
                    </a:srgbClr>
                  </a:gs>
                  <a:gs pos="100000">
                    <a:srgbClr val="905BF4">
                      <a:alpha val="24500"/>
                    </a:srgbClr>
                  </a:gs>
                </a:gsLst>
                <a:lin ang="5400000"/>
              </a:gradFill>
            </p:spPr>
          </p:sp>
          <p:sp>
            <p:nvSpPr>
              <p:cNvPr id="8" name="TextBox 8"/>
              <p:cNvSpPr txBox="1"/>
              <p:nvPr/>
            </p:nvSpPr>
            <p:spPr>
              <a:xfrm>
                <a:off x="0" y="0"/>
                <a:ext cx="812800" cy="1235833"/>
              </a:xfrm>
              <a:prstGeom prst="rect">
                <a:avLst/>
              </a:prstGeom>
            </p:spPr>
            <p:txBody>
              <a:bodyPr lIns="50800" tIns="50800" rIns="50800" bIns="50800" rtlCol="0" anchor="ctr"/>
              <a:lstStyle/>
              <a:p>
                <a:pPr marL="0" lvl="0" indent="0" algn="ctr">
                  <a:lnSpc>
                    <a:spcPts val="2686"/>
                  </a:lnSpc>
                  <a:spcBef>
                    <a:spcPct val="0"/>
                  </a:spcBef>
                </a:pPr>
                <a:endParaRPr/>
              </a:p>
            </p:txBody>
          </p:sp>
        </p:grpSp>
        <p:grpSp>
          <p:nvGrpSpPr>
            <p:cNvPr id="9" name="Group 9"/>
            <p:cNvGrpSpPr/>
            <p:nvPr/>
          </p:nvGrpSpPr>
          <p:grpSpPr>
            <a:xfrm>
              <a:off x="3558057" y="3198827"/>
              <a:ext cx="3558057" cy="6638885"/>
              <a:chOff x="0" y="0"/>
              <a:chExt cx="812800" cy="1516582"/>
            </a:xfrm>
          </p:grpSpPr>
          <p:sp>
            <p:nvSpPr>
              <p:cNvPr id="10" name="Freeform 10"/>
              <p:cNvSpPr/>
              <p:nvPr/>
            </p:nvSpPr>
            <p:spPr>
              <a:xfrm>
                <a:off x="0" y="0"/>
                <a:ext cx="812800" cy="1516582"/>
              </a:xfrm>
              <a:custGeom>
                <a:avLst/>
                <a:gdLst/>
                <a:ahLst/>
                <a:cxnLst/>
                <a:rect l="l" t="t" r="r" b="b"/>
                <a:pathLst>
                  <a:path w="812800" h="1516582">
                    <a:moveTo>
                      <a:pt x="0" y="0"/>
                    </a:moveTo>
                    <a:lnTo>
                      <a:pt x="812800" y="0"/>
                    </a:lnTo>
                    <a:lnTo>
                      <a:pt x="812800" y="1516582"/>
                    </a:lnTo>
                    <a:lnTo>
                      <a:pt x="0" y="1516582"/>
                    </a:lnTo>
                    <a:close/>
                  </a:path>
                </a:pathLst>
              </a:custGeom>
              <a:gradFill rotWithShape="1">
                <a:gsLst>
                  <a:gs pos="0">
                    <a:srgbClr val="905BF4">
                      <a:alpha val="0"/>
                    </a:srgbClr>
                  </a:gs>
                  <a:gs pos="50000">
                    <a:srgbClr val="905BF4">
                      <a:alpha val="9310"/>
                    </a:srgbClr>
                  </a:gs>
                  <a:gs pos="100000">
                    <a:srgbClr val="905BF4">
                      <a:alpha val="24500"/>
                    </a:srgbClr>
                  </a:gs>
                </a:gsLst>
                <a:lin ang="5400000"/>
              </a:gradFill>
            </p:spPr>
          </p:sp>
          <p:sp>
            <p:nvSpPr>
              <p:cNvPr id="11" name="TextBox 11"/>
              <p:cNvSpPr txBox="1"/>
              <p:nvPr/>
            </p:nvSpPr>
            <p:spPr>
              <a:xfrm>
                <a:off x="0" y="0"/>
                <a:ext cx="812800" cy="1516582"/>
              </a:xfrm>
              <a:prstGeom prst="rect">
                <a:avLst/>
              </a:prstGeom>
            </p:spPr>
            <p:txBody>
              <a:bodyPr lIns="50800" tIns="50800" rIns="50800" bIns="50800" rtlCol="0" anchor="ctr"/>
              <a:lstStyle/>
              <a:p>
                <a:pPr marL="0" lvl="0" indent="0" algn="ctr">
                  <a:lnSpc>
                    <a:spcPts val="2686"/>
                  </a:lnSpc>
                  <a:spcBef>
                    <a:spcPct val="0"/>
                  </a:spcBef>
                </a:pPr>
                <a:endParaRPr/>
              </a:p>
            </p:txBody>
          </p:sp>
        </p:grpSp>
        <p:grpSp>
          <p:nvGrpSpPr>
            <p:cNvPr id="12" name="Group 12"/>
            <p:cNvGrpSpPr/>
            <p:nvPr/>
          </p:nvGrpSpPr>
          <p:grpSpPr>
            <a:xfrm>
              <a:off x="17783754" y="3198827"/>
              <a:ext cx="3558057" cy="6638885"/>
              <a:chOff x="0" y="0"/>
              <a:chExt cx="812800" cy="1516582"/>
            </a:xfrm>
          </p:grpSpPr>
          <p:sp>
            <p:nvSpPr>
              <p:cNvPr id="13" name="Freeform 13"/>
              <p:cNvSpPr/>
              <p:nvPr/>
            </p:nvSpPr>
            <p:spPr>
              <a:xfrm>
                <a:off x="0" y="0"/>
                <a:ext cx="812800" cy="1516582"/>
              </a:xfrm>
              <a:custGeom>
                <a:avLst/>
                <a:gdLst/>
                <a:ahLst/>
                <a:cxnLst/>
                <a:rect l="l" t="t" r="r" b="b"/>
                <a:pathLst>
                  <a:path w="812800" h="1516582">
                    <a:moveTo>
                      <a:pt x="0" y="0"/>
                    </a:moveTo>
                    <a:lnTo>
                      <a:pt x="812800" y="0"/>
                    </a:lnTo>
                    <a:lnTo>
                      <a:pt x="812800" y="1516582"/>
                    </a:lnTo>
                    <a:lnTo>
                      <a:pt x="0" y="1516582"/>
                    </a:lnTo>
                    <a:close/>
                  </a:path>
                </a:pathLst>
              </a:custGeom>
              <a:gradFill rotWithShape="1">
                <a:gsLst>
                  <a:gs pos="0">
                    <a:srgbClr val="905BF4">
                      <a:alpha val="0"/>
                    </a:srgbClr>
                  </a:gs>
                  <a:gs pos="50000">
                    <a:srgbClr val="905BF4">
                      <a:alpha val="9310"/>
                    </a:srgbClr>
                  </a:gs>
                  <a:gs pos="100000">
                    <a:srgbClr val="905BF4">
                      <a:alpha val="24500"/>
                    </a:srgbClr>
                  </a:gs>
                </a:gsLst>
                <a:lin ang="5400000"/>
              </a:gradFill>
            </p:spPr>
          </p:sp>
          <p:sp>
            <p:nvSpPr>
              <p:cNvPr id="14" name="TextBox 14"/>
              <p:cNvSpPr txBox="1"/>
              <p:nvPr/>
            </p:nvSpPr>
            <p:spPr>
              <a:xfrm>
                <a:off x="0" y="0"/>
                <a:ext cx="812800" cy="1516582"/>
              </a:xfrm>
              <a:prstGeom prst="rect">
                <a:avLst/>
              </a:prstGeom>
            </p:spPr>
            <p:txBody>
              <a:bodyPr lIns="50800" tIns="50800" rIns="50800" bIns="50800" rtlCol="0" anchor="ctr"/>
              <a:lstStyle/>
              <a:p>
                <a:pPr marL="0" lvl="0" indent="0" algn="ctr">
                  <a:lnSpc>
                    <a:spcPts val="2686"/>
                  </a:lnSpc>
                  <a:spcBef>
                    <a:spcPct val="0"/>
                  </a:spcBef>
                </a:pPr>
                <a:endParaRPr/>
              </a:p>
            </p:txBody>
          </p:sp>
        </p:grpSp>
        <p:grpSp>
          <p:nvGrpSpPr>
            <p:cNvPr id="15" name="Group 15"/>
            <p:cNvGrpSpPr/>
            <p:nvPr/>
          </p:nvGrpSpPr>
          <p:grpSpPr>
            <a:xfrm>
              <a:off x="7116114" y="1874177"/>
              <a:ext cx="3558057" cy="7963534"/>
              <a:chOff x="0" y="0"/>
              <a:chExt cx="812800" cy="1819184"/>
            </a:xfrm>
          </p:grpSpPr>
          <p:sp>
            <p:nvSpPr>
              <p:cNvPr id="16" name="Freeform 16"/>
              <p:cNvSpPr/>
              <p:nvPr/>
            </p:nvSpPr>
            <p:spPr>
              <a:xfrm>
                <a:off x="0" y="0"/>
                <a:ext cx="812800" cy="1819184"/>
              </a:xfrm>
              <a:custGeom>
                <a:avLst/>
                <a:gdLst/>
                <a:ahLst/>
                <a:cxnLst/>
                <a:rect l="l" t="t" r="r" b="b"/>
                <a:pathLst>
                  <a:path w="812800" h="1819184">
                    <a:moveTo>
                      <a:pt x="0" y="0"/>
                    </a:moveTo>
                    <a:lnTo>
                      <a:pt x="812800" y="0"/>
                    </a:lnTo>
                    <a:lnTo>
                      <a:pt x="812800" y="1819184"/>
                    </a:lnTo>
                    <a:lnTo>
                      <a:pt x="0" y="1819184"/>
                    </a:lnTo>
                    <a:close/>
                  </a:path>
                </a:pathLst>
              </a:custGeom>
              <a:gradFill rotWithShape="1">
                <a:gsLst>
                  <a:gs pos="0">
                    <a:srgbClr val="905BF4">
                      <a:alpha val="0"/>
                    </a:srgbClr>
                  </a:gs>
                  <a:gs pos="50000">
                    <a:srgbClr val="905BF4">
                      <a:alpha val="9310"/>
                    </a:srgbClr>
                  </a:gs>
                  <a:gs pos="100000">
                    <a:srgbClr val="905BF4">
                      <a:alpha val="24500"/>
                    </a:srgbClr>
                  </a:gs>
                </a:gsLst>
                <a:lin ang="5400000"/>
              </a:gradFill>
            </p:spPr>
          </p:sp>
          <p:sp>
            <p:nvSpPr>
              <p:cNvPr id="17" name="TextBox 17"/>
              <p:cNvSpPr txBox="1"/>
              <p:nvPr/>
            </p:nvSpPr>
            <p:spPr>
              <a:xfrm>
                <a:off x="0" y="0"/>
                <a:ext cx="812800" cy="1819184"/>
              </a:xfrm>
              <a:prstGeom prst="rect">
                <a:avLst/>
              </a:prstGeom>
            </p:spPr>
            <p:txBody>
              <a:bodyPr lIns="50800" tIns="50800" rIns="50800" bIns="50800" rtlCol="0" anchor="ctr"/>
              <a:lstStyle/>
              <a:p>
                <a:pPr marL="0" lvl="0" indent="0" algn="ctr">
                  <a:lnSpc>
                    <a:spcPts val="2686"/>
                  </a:lnSpc>
                  <a:spcBef>
                    <a:spcPct val="0"/>
                  </a:spcBef>
                </a:pPr>
                <a:endParaRPr/>
              </a:p>
            </p:txBody>
          </p:sp>
        </p:grpSp>
        <p:grpSp>
          <p:nvGrpSpPr>
            <p:cNvPr id="18" name="Group 18"/>
            <p:cNvGrpSpPr/>
            <p:nvPr/>
          </p:nvGrpSpPr>
          <p:grpSpPr>
            <a:xfrm>
              <a:off x="14232228" y="1874177"/>
              <a:ext cx="3558057" cy="7963534"/>
              <a:chOff x="0" y="0"/>
              <a:chExt cx="812800" cy="1819184"/>
            </a:xfrm>
          </p:grpSpPr>
          <p:sp>
            <p:nvSpPr>
              <p:cNvPr id="19" name="Freeform 19"/>
              <p:cNvSpPr/>
              <p:nvPr/>
            </p:nvSpPr>
            <p:spPr>
              <a:xfrm>
                <a:off x="0" y="0"/>
                <a:ext cx="812800" cy="1819184"/>
              </a:xfrm>
              <a:custGeom>
                <a:avLst/>
                <a:gdLst/>
                <a:ahLst/>
                <a:cxnLst/>
                <a:rect l="l" t="t" r="r" b="b"/>
                <a:pathLst>
                  <a:path w="812800" h="1819184">
                    <a:moveTo>
                      <a:pt x="0" y="0"/>
                    </a:moveTo>
                    <a:lnTo>
                      <a:pt x="812800" y="0"/>
                    </a:lnTo>
                    <a:lnTo>
                      <a:pt x="812800" y="1819184"/>
                    </a:lnTo>
                    <a:lnTo>
                      <a:pt x="0" y="1819184"/>
                    </a:lnTo>
                    <a:close/>
                  </a:path>
                </a:pathLst>
              </a:custGeom>
              <a:gradFill rotWithShape="1">
                <a:gsLst>
                  <a:gs pos="0">
                    <a:srgbClr val="905BF4">
                      <a:alpha val="0"/>
                    </a:srgbClr>
                  </a:gs>
                  <a:gs pos="50000">
                    <a:srgbClr val="905BF4">
                      <a:alpha val="9310"/>
                    </a:srgbClr>
                  </a:gs>
                  <a:gs pos="100000">
                    <a:srgbClr val="905BF4">
                      <a:alpha val="24500"/>
                    </a:srgbClr>
                  </a:gs>
                </a:gsLst>
                <a:lin ang="5400000"/>
              </a:gradFill>
            </p:spPr>
          </p:sp>
          <p:sp>
            <p:nvSpPr>
              <p:cNvPr id="20" name="TextBox 20"/>
              <p:cNvSpPr txBox="1"/>
              <p:nvPr/>
            </p:nvSpPr>
            <p:spPr>
              <a:xfrm>
                <a:off x="0" y="0"/>
                <a:ext cx="812800" cy="1819184"/>
              </a:xfrm>
              <a:prstGeom prst="rect">
                <a:avLst/>
              </a:prstGeom>
            </p:spPr>
            <p:txBody>
              <a:bodyPr lIns="50800" tIns="50800" rIns="50800" bIns="50800" rtlCol="0" anchor="ctr"/>
              <a:lstStyle/>
              <a:p>
                <a:pPr marL="0" lvl="0" indent="0" algn="ctr">
                  <a:lnSpc>
                    <a:spcPts val="2686"/>
                  </a:lnSpc>
                  <a:spcBef>
                    <a:spcPct val="0"/>
                  </a:spcBef>
                </a:pPr>
                <a:endParaRPr/>
              </a:p>
            </p:txBody>
          </p:sp>
        </p:grpSp>
        <p:grpSp>
          <p:nvGrpSpPr>
            <p:cNvPr id="21" name="Group 21"/>
            <p:cNvGrpSpPr/>
            <p:nvPr/>
          </p:nvGrpSpPr>
          <p:grpSpPr>
            <a:xfrm>
              <a:off x="10674171" y="0"/>
              <a:ext cx="3558057" cy="9837711"/>
              <a:chOff x="0" y="0"/>
              <a:chExt cx="812800" cy="2247320"/>
            </a:xfrm>
          </p:grpSpPr>
          <p:sp>
            <p:nvSpPr>
              <p:cNvPr id="22" name="Freeform 22"/>
              <p:cNvSpPr/>
              <p:nvPr/>
            </p:nvSpPr>
            <p:spPr>
              <a:xfrm>
                <a:off x="0" y="0"/>
                <a:ext cx="812800" cy="2247320"/>
              </a:xfrm>
              <a:custGeom>
                <a:avLst/>
                <a:gdLst/>
                <a:ahLst/>
                <a:cxnLst/>
                <a:rect l="l" t="t" r="r" b="b"/>
                <a:pathLst>
                  <a:path w="812800" h="2247320">
                    <a:moveTo>
                      <a:pt x="0" y="0"/>
                    </a:moveTo>
                    <a:lnTo>
                      <a:pt x="812800" y="0"/>
                    </a:lnTo>
                    <a:lnTo>
                      <a:pt x="812800" y="2247320"/>
                    </a:lnTo>
                    <a:lnTo>
                      <a:pt x="0" y="2247320"/>
                    </a:lnTo>
                    <a:close/>
                  </a:path>
                </a:pathLst>
              </a:custGeom>
              <a:gradFill rotWithShape="1">
                <a:gsLst>
                  <a:gs pos="0">
                    <a:srgbClr val="905BF4">
                      <a:alpha val="0"/>
                    </a:srgbClr>
                  </a:gs>
                  <a:gs pos="50000">
                    <a:srgbClr val="905BF4">
                      <a:alpha val="9310"/>
                    </a:srgbClr>
                  </a:gs>
                  <a:gs pos="100000">
                    <a:srgbClr val="905BF4">
                      <a:alpha val="24500"/>
                    </a:srgbClr>
                  </a:gs>
                </a:gsLst>
                <a:lin ang="5400000"/>
              </a:gradFill>
            </p:spPr>
          </p:sp>
          <p:sp>
            <p:nvSpPr>
              <p:cNvPr id="23" name="TextBox 23"/>
              <p:cNvSpPr txBox="1"/>
              <p:nvPr/>
            </p:nvSpPr>
            <p:spPr>
              <a:xfrm>
                <a:off x="0" y="0"/>
                <a:ext cx="812800" cy="2247320"/>
              </a:xfrm>
              <a:prstGeom prst="rect">
                <a:avLst/>
              </a:prstGeom>
            </p:spPr>
            <p:txBody>
              <a:bodyPr lIns="50800" tIns="50800" rIns="50800" bIns="50800" rtlCol="0" anchor="ctr"/>
              <a:lstStyle/>
              <a:p>
                <a:pPr marL="0" lvl="0" indent="0" algn="ctr">
                  <a:lnSpc>
                    <a:spcPts val="2686"/>
                  </a:lnSpc>
                </a:pPr>
                <a:endParaRPr/>
              </a:p>
            </p:txBody>
          </p:sp>
        </p:grpSp>
      </p:grpSp>
      <p:grpSp>
        <p:nvGrpSpPr>
          <p:cNvPr id="24" name="Group 24"/>
          <p:cNvGrpSpPr/>
          <p:nvPr/>
        </p:nvGrpSpPr>
        <p:grpSpPr>
          <a:xfrm>
            <a:off x="14367036" y="505729"/>
            <a:ext cx="3041054" cy="502851"/>
            <a:chOff x="0" y="0"/>
            <a:chExt cx="2457754" cy="406400"/>
          </a:xfrm>
        </p:grpSpPr>
        <p:sp>
          <p:nvSpPr>
            <p:cNvPr id="25" name="Freeform 25"/>
            <p:cNvSpPr/>
            <p:nvPr/>
          </p:nvSpPr>
          <p:spPr>
            <a:xfrm>
              <a:off x="0" y="0"/>
              <a:ext cx="2457754" cy="406400"/>
            </a:xfrm>
            <a:custGeom>
              <a:avLst/>
              <a:gdLst/>
              <a:ahLst/>
              <a:cxnLst/>
              <a:rect l="l" t="t" r="r" b="b"/>
              <a:pathLst>
                <a:path w="2457754" h="406400">
                  <a:moveTo>
                    <a:pt x="2254554" y="0"/>
                  </a:moveTo>
                  <a:cubicBezTo>
                    <a:pt x="2366778" y="0"/>
                    <a:pt x="2457754" y="90976"/>
                    <a:pt x="2457754" y="203200"/>
                  </a:cubicBezTo>
                  <a:cubicBezTo>
                    <a:pt x="2457754" y="315424"/>
                    <a:pt x="2366778" y="406400"/>
                    <a:pt x="2254554" y="406400"/>
                  </a:cubicBezTo>
                  <a:lnTo>
                    <a:pt x="203200" y="406400"/>
                  </a:lnTo>
                  <a:cubicBezTo>
                    <a:pt x="90976" y="406400"/>
                    <a:pt x="0" y="315424"/>
                    <a:pt x="0" y="203200"/>
                  </a:cubicBezTo>
                  <a:cubicBezTo>
                    <a:pt x="0" y="90976"/>
                    <a:pt x="90976" y="0"/>
                    <a:pt x="203200" y="0"/>
                  </a:cubicBezTo>
                  <a:close/>
                </a:path>
              </a:pathLst>
            </a:custGeom>
            <a:ln w="9525" cap="sq">
              <a:solidFill>
                <a:srgbClr val="0F042D"/>
              </a:solidFill>
              <a:prstDash val="solid"/>
              <a:miter/>
            </a:ln>
          </p:spPr>
        </p:sp>
        <p:sp>
          <p:nvSpPr>
            <p:cNvPr id="26" name="TextBox 26"/>
            <p:cNvSpPr txBox="1"/>
            <p:nvPr/>
          </p:nvSpPr>
          <p:spPr>
            <a:xfrm>
              <a:off x="0" y="0"/>
              <a:ext cx="2457754" cy="406400"/>
            </a:xfrm>
            <a:prstGeom prst="rect">
              <a:avLst/>
            </a:prstGeom>
          </p:spPr>
          <p:txBody>
            <a:bodyPr lIns="50800" tIns="50800" rIns="50800" bIns="50800" rtlCol="0" anchor="ctr"/>
            <a:lstStyle/>
            <a:p>
              <a:pPr marL="0" lvl="0" indent="0" algn="ctr">
                <a:lnSpc>
                  <a:spcPts val="2686"/>
                </a:lnSpc>
              </a:pPr>
              <a:endParaRPr/>
            </a:p>
          </p:txBody>
        </p:sp>
      </p:grpSp>
      <p:grpSp>
        <p:nvGrpSpPr>
          <p:cNvPr id="27" name="Group 27"/>
          <p:cNvGrpSpPr/>
          <p:nvPr/>
        </p:nvGrpSpPr>
        <p:grpSpPr>
          <a:xfrm>
            <a:off x="9953770" y="505729"/>
            <a:ext cx="4279219" cy="502851"/>
            <a:chOff x="0" y="0"/>
            <a:chExt cx="3458428" cy="406400"/>
          </a:xfrm>
        </p:grpSpPr>
        <p:sp>
          <p:nvSpPr>
            <p:cNvPr id="28" name="Freeform 28"/>
            <p:cNvSpPr/>
            <p:nvPr/>
          </p:nvSpPr>
          <p:spPr>
            <a:xfrm>
              <a:off x="0" y="0"/>
              <a:ext cx="3458428" cy="406400"/>
            </a:xfrm>
            <a:custGeom>
              <a:avLst/>
              <a:gdLst/>
              <a:ahLst/>
              <a:cxnLst/>
              <a:rect l="l" t="t" r="r" b="b"/>
              <a:pathLst>
                <a:path w="3458428" h="406400">
                  <a:moveTo>
                    <a:pt x="3255228" y="0"/>
                  </a:moveTo>
                  <a:cubicBezTo>
                    <a:pt x="3367453" y="0"/>
                    <a:pt x="3458428" y="90976"/>
                    <a:pt x="3458428" y="203200"/>
                  </a:cubicBezTo>
                  <a:cubicBezTo>
                    <a:pt x="3458428" y="315424"/>
                    <a:pt x="3367453" y="406400"/>
                    <a:pt x="3255228" y="406400"/>
                  </a:cubicBezTo>
                  <a:lnTo>
                    <a:pt x="203200" y="406400"/>
                  </a:lnTo>
                  <a:cubicBezTo>
                    <a:pt x="90976" y="406400"/>
                    <a:pt x="0" y="315424"/>
                    <a:pt x="0" y="203200"/>
                  </a:cubicBezTo>
                  <a:cubicBezTo>
                    <a:pt x="0" y="90976"/>
                    <a:pt x="90976" y="0"/>
                    <a:pt x="203200" y="0"/>
                  </a:cubicBezTo>
                  <a:close/>
                </a:path>
              </a:pathLst>
            </a:custGeom>
            <a:solidFill>
              <a:srgbClr val="0F042D"/>
            </a:solidFill>
            <a:ln cap="sq">
              <a:noFill/>
              <a:prstDash val="solid"/>
              <a:miter/>
            </a:ln>
          </p:spPr>
        </p:sp>
        <p:sp>
          <p:nvSpPr>
            <p:cNvPr id="29" name="TextBox 29"/>
            <p:cNvSpPr txBox="1"/>
            <p:nvPr/>
          </p:nvSpPr>
          <p:spPr>
            <a:xfrm>
              <a:off x="0" y="0"/>
              <a:ext cx="3458428" cy="406400"/>
            </a:xfrm>
            <a:prstGeom prst="rect">
              <a:avLst/>
            </a:prstGeom>
          </p:spPr>
          <p:txBody>
            <a:bodyPr lIns="50800" tIns="50800" rIns="50800" bIns="50800" rtlCol="0" anchor="ctr"/>
            <a:lstStyle/>
            <a:p>
              <a:pPr marL="0" lvl="0" indent="0" algn="ctr">
                <a:lnSpc>
                  <a:spcPts val="2686"/>
                </a:lnSpc>
              </a:pPr>
              <a:endParaRPr/>
            </a:p>
          </p:txBody>
        </p:sp>
      </p:grpSp>
      <p:grpSp>
        <p:nvGrpSpPr>
          <p:cNvPr id="30" name="Group 30"/>
          <p:cNvGrpSpPr/>
          <p:nvPr/>
        </p:nvGrpSpPr>
        <p:grpSpPr>
          <a:xfrm>
            <a:off x="7087567" y="505729"/>
            <a:ext cx="2732854" cy="502851"/>
            <a:chOff x="0" y="0"/>
            <a:chExt cx="2208669" cy="406400"/>
          </a:xfrm>
        </p:grpSpPr>
        <p:sp>
          <p:nvSpPr>
            <p:cNvPr id="31" name="Freeform 31"/>
            <p:cNvSpPr/>
            <p:nvPr/>
          </p:nvSpPr>
          <p:spPr>
            <a:xfrm>
              <a:off x="0" y="0"/>
              <a:ext cx="2208669" cy="406400"/>
            </a:xfrm>
            <a:custGeom>
              <a:avLst/>
              <a:gdLst/>
              <a:ahLst/>
              <a:cxnLst/>
              <a:rect l="l" t="t" r="r" b="b"/>
              <a:pathLst>
                <a:path w="2208669" h="406400">
                  <a:moveTo>
                    <a:pt x="2005469" y="0"/>
                  </a:moveTo>
                  <a:cubicBezTo>
                    <a:pt x="2117693" y="0"/>
                    <a:pt x="2208669" y="90976"/>
                    <a:pt x="2208669" y="203200"/>
                  </a:cubicBezTo>
                  <a:cubicBezTo>
                    <a:pt x="2208669" y="315424"/>
                    <a:pt x="2117693" y="406400"/>
                    <a:pt x="2005469" y="406400"/>
                  </a:cubicBezTo>
                  <a:lnTo>
                    <a:pt x="203200" y="406400"/>
                  </a:lnTo>
                  <a:cubicBezTo>
                    <a:pt x="90976" y="406400"/>
                    <a:pt x="0" y="315424"/>
                    <a:pt x="0" y="203200"/>
                  </a:cubicBezTo>
                  <a:cubicBezTo>
                    <a:pt x="0" y="90976"/>
                    <a:pt x="90976" y="0"/>
                    <a:pt x="203200" y="0"/>
                  </a:cubicBezTo>
                  <a:close/>
                </a:path>
              </a:pathLst>
            </a:custGeom>
            <a:solidFill>
              <a:srgbClr val="0F042D"/>
            </a:solidFill>
            <a:ln cap="sq">
              <a:noFill/>
              <a:prstDash val="solid"/>
              <a:miter/>
            </a:ln>
          </p:spPr>
        </p:sp>
        <p:sp>
          <p:nvSpPr>
            <p:cNvPr id="32" name="TextBox 32"/>
            <p:cNvSpPr txBox="1"/>
            <p:nvPr/>
          </p:nvSpPr>
          <p:spPr>
            <a:xfrm>
              <a:off x="0" y="0"/>
              <a:ext cx="2208669" cy="406400"/>
            </a:xfrm>
            <a:prstGeom prst="rect">
              <a:avLst/>
            </a:prstGeom>
          </p:spPr>
          <p:txBody>
            <a:bodyPr lIns="50800" tIns="50800" rIns="50800" bIns="50800" rtlCol="0" anchor="ctr"/>
            <a:lstStyle/>
            <a:p>
              <a:pPr marL="0" lvl="0" indent="0" algn="ctr">
                <a:lnSpc>
                  <a:spcPts val="2686"/>
                </a:lnSpc>
              </a:pPr>
              <a:endParaRPr/>
            </a:p>
          </p:txBody>
        </p:sp>
      </p:grpSp>
      <p:grpSp>
        <p:nvGrpSpPr>
          <p:cNvPr id="33" name="Group 33"/>
          <p:cNvGrpSpPr/>
          <p:nvPr/>
        </p:nvGrpSpPr>
        <p:grpSpPr>
          <a:xfrm>
            <a:off x="4657277" y="505729"/>
            <a:ext cx="3625880" cy="502851"/>
            <a:chOff x="0" y="0"/>
            <a:chExt cx="2930405" cy="406400"/>
          </a:xfrm>
        </p:grpSpPr>
        <p:sp>
          <p:nvSpPr>
            <p:cNvPr id="34" name="Freeform 34"/>
            <p:cNvSpPr/>
            <p:nvPr/>
          </p:nvSpPr>
          <p:spPr>
            <a:xfrm>
              <a:off x="0" y="0"/>
              <a:ext cx="2930405" cy="406400"/>
            </a:xfrm>
            <a:custGeom>
              <a:avLst/>
              <a:gdLst/>
              <a:ahLst/>
              <a:cxnLst/>
              <a:rect l="l" t="t" r="r" b="b"/>
              <a:pathLst>
                <a:path w="2930405" h="406400">
                  <a:moveTo>
                    <a:pt x="2727205" y="0"/>
                  </a:moveTo>
                  <a:cubicBezTo>
                    <a:pt x="2839429" y="0"/>
                    <a:pt x="2930405" y="90976"/>
                    <a:pt x="2930405" y="203200"/>
                  </a:cubicBezTo>
                  <a:cubicBezTo>
                    <a:pt x="2930405" y="315424"/>
                    <a:pt x="2839429" y="406400"/>
                    <a:pt x="2727205" y="406400"/>
                  </a:cubicBezTo>
                  <a:lnTo>
                    <a:pt x="203200" y="406400"/>
                  </a:lnTo>
                  <a:cubicBezTo>
                    <a:pt x="90976" y="406400"/>
                    <a:pt x="0" y="315424"/>
                    <a:pt x="0" y="203200"/>
                  </a:cubicBezTo>
                  <a:cubicBezTo>
                    <a:pt x="0" y="90976"/>
                    <a:pt x="90976" y="0"/>
                    <a:pt x="203200" y="0"/>
                  </a:cubicBezTo>
                  <a:close/>
                </a:path>
              </a:pathLst>
            </a:custGeom>
            <a:ln w="9525" cap="sq">
              <a:solidFill>
                <a:srgbClr val="0F042D"/>
              </a:solidFill>
              <a:prstDash val="solid"/>
              <a:miter/>
            </a:ln>
          </p:spPr>
        </p:sp>
        <p:sp>
          <p:nvSpPr>
            <p:cNvPr id="35" name="TextBox 35"/>
            <p:cNvSpPr txBox="1"/>
            <p:nvPr/>
          </p:nvSpPr>
          <p:spPr>
            <a:xfrm>
              <a:off x="0" y="0"/>
              <a:ext cx="2930405" cy="406400"/>
            </a:xfrm>
            <a:prstGeom prst="rect">
              <a:avLst/>
            </a:prstGeom>
          </p:spPr>
          <p:txBody>
            <a:bodyPr lIns="50800" tIns="50800" rIns="50800" bIns="50800" rtlCol="0" anchor="ctr"/>
            <a:lstStyle/>
            <a:p>
              <a:pPr marL="0" lvl="0" indent="0" algn="ctr">
                <a:lnSpc>
                  <a:spcPts val="2686"/>
                </a:lnSpc>
              </a:pPr>
              <a:endParaRPr/>
            </a:p>
          </p:txBody>
        </p:sp>
      </p:grpSp>
      <p:sp>
        <p:nvSpPr>
          <p:cNvPr id="36" name="Freeform 36"/>
          <p:cNvSpPr/>
          <p:nvPr/>
        </p:nvSpPr>
        <p:spPr>
          <a:xfrm>
            <a:off x="1090400" y="559187"/>
            <a:ext cx="422594" cy="364968"/>
          </a:xfrm>
          <a:custGeom>
            <a:avLst/>
            <a:gdLst/>
            <a:ahLst/>
            <a:cxnLst/>
            <a:rect l="l" t="t" r="r" b="b"/>
            <a:pathLst>
              <a:path w="422594" h="364968">
                <a:moveTo>
                  <a:pt x="0" y="0"/>
                </a:moveTo>
                <a:lnTo>
                  <a:pt x="422594" y="0"/>
                </a:lnTo>
                <a:lnTo>
                  <a:pt x="422594" y="364968"/>
                </a:lnTo>
                <a:lnTo>
                  <a:pt x="0" y="36496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42" name="Group 42"/>
          <p:cNvGrpSpPr/>
          <p:nvPr/>
        </p:nvGrpSpPr>
        <p:grpSpPr>
          <a:xfrm>
            <a:off x="1112826" y="2071973"/>
            <a:ext cx="2262444" cy="1453515"/>
            <a:chOff x="0" y="0"/>
            <a:chExt cx="595870" cy="382819"/>
          </a:xfrm>
        </p:grpSpPr>
        <p:sp>
          <p:nvSpPr>
            <p:cNvPr id="43" name="Freeform 43"/>
            <p:cNvSpPr/>
            <p:nvPr/>
          </p:nvSpPr>
          <p:spPr>
            <a:xfrm>
              <a:off x="0" y="0"/>
              <a:ext cx="595870" cy="382819"/>
            </a:xfrm>
            <a:custGeom>
              <a:avLst/>
              <a:gdLst/>
              <a:ahLst/>
              <a:cxnLst/>
              <a:rect l="l" t="t" r="r" b="b"/>
              <a:pathLst>
                <a:path w="595870" h="382819">
                  <a:moveTo>
                    <a:pt x="99236" y="0"/>
                  </a:moveTo>
                  <a:lnTo>
                    <a:pt x="496634" y="0"/>
                  </a:lnTo>
                  <a:cubicBezTo>
                    <a:pt x="522953" y="0"/>
                    <a:pt x="548194" y="10455"/>
                    <a:pt x="566804" y="29066"/>
                  </a:cubicBezTo>
                  <a:cubicBezTo>
                    <a:pt x="585415" y="47676"/>
                    <a:pt x="595870" y="72917"/>
                    <a:pt x="595870" y="99236"/>
                  </a:cubicBezTo>
                  <a:lnTo>
                    <a:pt x="595870" y="283583"/>
                  </a:lnTo>
                  <a:cubicBezTo>
                    <a:pt x="595870" y="338389"/>
                    <a:pt x="551440" y="382819"/>
                    <a:pt x="496634" y="382819"/>
                  </a:cubicBezTo>
                  <a:lnTo>
                    <a:pt x="99236" y="382819"/>
                  </a:lnTo>
                  <a:cubicBezTo>
                    <a:pt x="44429" y="382819"/>
                    <a:pt x="0" y="338389"/>
                    <a:pt x="0" y="283583"/>
                  </a:cubicBezTo>
                  <a:lnTo>
                    <a:pt x="0" y="99236"/>
                  </a:lnTo>
                  <a:cubicBezTo>
                    <a:pt x="0" y="44429"/>
                    <a:pt x="44429" y="0"/>
                    <a:pt x="99236" y="0"/>
                  </a:cubicBezTo>
                  <a:close/>
                </a:path>
              </a:pathLst>
            </a:custGeom>
            <a:ln w="19050" cap="rnd">
              <a:solidFill>
                <a:srgbClr val="0F042D"/>
              </a:solidFill>
              <a:prstDash val="solid"/>
              <a:round/>
            </a:ln>
          </p:spPr>
        </p:sp>
        <p:sp>
          <p:nvSpPr>
            <p:cNvPr id="44" name="TextBox 44"/>
            <p:cNvSpPr txBox="1"/>
            <p:nvPr/>
          </p:nvSpPr>
          <p:spPr>
            <a:xfrm>
              <a:off x="0" y="0"/>
              <a:ext cx="595870" cy="382819"/>
            </a:xfrm>
            <a:prstGeom prst="rect">
              <a:avLst/>
            </a:prstGeom>
          </p:spPr>
          <p:txBody>
            <a:bodyPr lIns="50800" tIns="50800" rIns="50800" bIns="50800" rtlCol="0" anchor="ctr"/>
            <a:lstStyle/>
            <a:p>
              <a:pPr marL="0" lvl="0" indent="0" algn="ctr">
                <a:lnSpc>
                  <a:spcPts val="2686"/>
                </a:lnSpc>
              </a:pPr>
              <a:endParaRPr/>
            </a:p>
          </p:txBody>
        </p:sp>
      </p:grpSp>
      <p:sp>
        <p:nvSpPr>
          <p:cNvPr id="45" name="TextBox 45"/>
          <p:cNvSpPr txBox="1"/>
          <p:nvPr/>
        </p:nvSpPr>
        <p:spPr>
          <a:xfrm>
            <a:off x="1746751" y="635054"/>
            <a:ext cx="3737193" cy="233847"/>
          </a:xfrm>
          <a:prstGeom prst="rect">
            <a:avLst/>
          </a:prstGeom>
        </p:spPr>
        <p:txBody>
          <a:bodyPr lIns="0" tIns="0" rIns="0" bIns="0" rtlCol="0" anchor="t">
            <a:spAutoFit/>
          </a:bodyPr>
          <a:lstStyle/>
          <a:p>
            <a:pPr marL="0" lvl="0" indent="0" algn="l">
              <a:lnSpc>
                <a:spcPts val="1813"/>
              </a:lnSpc>
            </a:pPr>
            <a:r>
              <a:rPr lang="en-US" sz="2060" b="1" spc="-92" dirty="0">
                <a:solidFill>
                  <a:srgbClr val="0F042D"/>
                </a:solidFill>
                <a:latin typeface="Open Sauce Medium"/>
                <a:ea typeface="Open Sauce Medium"/>
                <a:cs typeface="Open Sauce Medium"/>
                <a:sym typeface="Open Sauce Medium"/>
              </a:rPr>
              <a:t>Rwi7a</a:t>
            </a:r>
          </a:p>
        </p:txBody>
      </p:sp>
      <p:sp>
        <p:nvSpPr>
          <p:cNvPr id="46" name="TextBox 46"/>
          <p:cNvSpPr txBox="1"/>
          <p:nvPr/>
        </p:nvSpPr>
        <p:spPr>
          <a:xfrm>
            <a:off x="14421703" y="668191"/>
            <a:ext cx="2931719" cy="201856"/>
          </a:xfrm>
          <a:prstGeom prst="rect">
            <a:avLst/>
          </a:prstGeom>
        </p:spPr>
        <p:txBody>
          <a:bodyPr lIns="0" tIns="0" rIns="0" bIns="0" rtlCol="0" anchor="t">
            <a:spAutoFit/>
          </a:bodyPr>
          <a:lstStyle/>
          <a:p>
            <a:pPr marL="0" lvl="0" indent="0" algn="ctr">
              <a:lnSpc>
                <a:spcPts val="1483"/>
              </a:lnSpc>
            </a:pPr>
            <a:r>
              <a:rPr lang="en-US" sz="1685" b="1" spc="-75">
                <a:solidFill>
                  <a:srgbClr val="0F042D"/>
                </a:solidFill>
                <a:latin typeface="Open Sauce Medium"/>
                <a:ea typeface="Open Sauce Medium"/>
                <a:cs typeface="Open Sauce Medium"/>
                <a:sym typeface="Open Sauce Medium"/>
              </a:rPr>
              <a:t>Project Traction</a:t>
            </a:r>
          </a:p>
        </p:txBody>
      </p:sp>
      <p:sp>
        <p:nvSpPr>
          <p:cNvPr id="47" name="TextBox 47"/>
          <p:cNvSpPr txBox="1"/>
          <p:nvPr/>
        </p:nvSpPr>
        <p:spPr>
          <a:xfrm>
            <a:off x="4742541" y="668191"/>
            <a:ext cx="2345025" cy="201856"/>
          </a:xfrm>
          <a:prstGeom prst="rect">
            <a:avLst/>
          </a:prstGeom>
        </p:spPr>
        <p:txBody>
          <a:bodyPr lIns="0" tIns="0" rIns="0" bIns="0" rtlCol="0" anchor="t">
            <a:spAutoFit/>
          </a:bodyPr>
          <a:lstStyle/>
          <a:p>
            <a:pPr marL="0" lvl="0" indent="0" algn="ctr">
              <a:lnSpc>
                <a:spcPts val="1483"/>
              </a:lnSpc>
            </a:pPr>
            <a:r>
              <a:rPr lang="en-US" sz="1685" b="1" spc="-75">
                <a:solidFill>
                  <a:srgbClr val="0F042D"/>
                </a:solidFill>
                <a:latin typeface="Open Sauce Medium"/>
                <a:ea typeface="Open Sauce Medium"/>
                <a:cs typeface="Open Sauce Medium"/>
                <a:sym typeface="Open Sauce Medium"/>
              </a:rPr>
              <a:t>Startup Pitch Deck</a:t>
            </a:r>
          </a:p>
        </p:txBody>
      </p:sp>
      <p:sp>
        <p:nvSpPr>
          <p:cNvPr id="48" name="TextBox 48"/>
          <p:cNvSpPr txBox="1"/>
          <p:nvPr/>
        </p:nvSpPr>
        <p:spPr>
          <a:xfrm>
            <a:off x="9953770" y="668191"/>
            <a:ext cx="4279219" cy="201856"/>
          </a:xfrm>
          <a:prstGeom prst="rect">
            <a:avLst/>
          </a:prstGeom>
        </p:spPr>
        <p:txBody>
          <a:bodyPr lIns="0" tIns="0" rIns="0" bIns="0" rtlCol="0" anchor="t">
            <a:spAutoFit/>
          </a:bodyPr>
          <a:lstStyle/>
          <a:p>
            <a:pPr marL="0" lvl="0" indent="0" algn="ctr">
              <a:lnSpc>
                <a:spcPts val="1483"/>
              </a:lnSpc>
            </a:pPr>
            <a:r>
              <a:rPr lang="en-US" sz="1685" b="1" spc="-75">
                <a:solidFill>
                  <a:srgbClr val="EFEFEF"/>
                </a:solidFill>
                <a:latin typeface="Open Sauce Medium"/>
                <a:ea typeface="Open Sauce Medium"/>
                <a:cs typeface="Open Sauce Medium"/>
                <a:sym typeface="Open Sauce Medium"/>
              </a:rPr>
              <a:t>Premium Accessible Fragrances</a:t>
            </a:r>
          </a:p>
        </p:txBody>
      </p:sp>
      <p:sp>
        <p:nvSpPr>
          <p:cNvPr id="49" name="TextBox 49"/>
          <p:cNvSpPr txBox="1"/>
          <p:nvPr/>
        </p:nvSpPr>
        <p:spPr>
          <a:xfrm>
            <a:off x="7145539" y="668191"/>
            <a:ext cx="2674881" cy="201856"/>
          </a:xfrm>
          <a:prstGeom prst="rect">
            <a:avLst/>
          </a:prstGeom>
        </p:spPr>
        <p:txBody>
          <a:bodyPr lIns="0" tIns="0" rIns="0" bIns="0" rtlCol="0" anchor="t">
            <a:spAutoFit/>
          </a:bodyPr>
          <a:lstStyle/>
          <a:p>
            <a:pPr marL="0" lvl="0" indent="0" algn="ctr">
              <a:lnSpc>
                <a:spcPts val="1483"/>
              </a:lnSpc>
            </a:pPr>
            <a:r>
              <a:rPr lang="en-US" sz="1685" b="1" spc="-75">
                <a:solidFill>
                  <a:srgbClr val="EFEFEF"/>
                </a:solidFill>
                <a:latin typeface="Open Sauce Medium"/>
                <a:ea typeface="Open Sauce Medium"/>
                <a:cs typeface="Open Sauce Medium"/>
                <a:sym typeface="Open Sauce Medium"/>
              </a:rPr>
              <a:t>Achievement Overview</a:t>
            </a:r>
          </a:p>
        </p:txBody>
      </p:sp>
      <p:sp>
        <p:nvSpPr>
          <p:cNvPr id="50" name="TextBox 50"/>
          <p:cNvSpPr txBox="1"/>
          <p:nvPr/>
        </p:nvSpPr>
        <p:spPr>
          <a:xfrm rot="-5400000">
            <a:off x="-786968" y="4969256"/>
            <a:ext cx="6027820" cy="2550268"/>
          </a:xfrm>
          <a:prstGeom prst="rect">
            <a:avLst/>
          </a:prstGeom>
        </p:spPr>
        <p:txBody>
          <a:bodyPr lIns="0" tIns="0" rIns="0" bIns="0" rtlCol="0" anchor="t">
            <a:spAutoFit/>
          </a:bodyPr>
          <a:lstStyle/>
          <a:p>
            <a:pPr marL="0" lvl="0" indent="0" algn="l">
              <a:lnSpc>
                <a:spcPts val="9881"/>
              </a:lnSpc>
            </a:pPr>
            <a:r>
              <a:rPr lang="en-US" sz="9593" b="1" spc="-431">
                <a:solidFill>
                  <a:srgbClr val="0F042D"/>
                </a:solidFill>
                <a:latin typeface="Open Sauce Medium"/>
                <a:ea typeface="Open Sauce Medium"/>
                <a:cs typeface="Open Sauce Medium"/>
                <a:sym typeface="Open Sauce Medium"/>
              </a:rPr>
              <a:t>Our Traction</a:t>
            </a:r>
          </a:p>
        </p:txBody>
      </p:sp>
      <p:sp>
        <p:nvSpPr>
          <p:cNvPr id="51" name="TextBox 51"/>
          <p:cNvSpPr txBox="1"/>
          <p:nvPr/>
        </p:nvSpPr>
        <p:spPr>
          <a:xfrm>
            <a:off x="1313743" y="2362304"/>
            <a:ext cx="2122542" cy="551433"/>
          </a:xfrm>
          <a:prstGeom prst="rect">
            <a:avLst/>
          </a:prstGeom>
        </p:spPr>
        <p:txBody>
          <a:bodyPr lIns="0" tIns="0" rIns="0" bIns="0" rtlCol="0" anchor="t">
            <a:spAutoFit/>
          </a:bodyPr>
          <a:lstStyle/>
          <a:p>
            <a:pPr marL="0" lvl="0" indent="0" algn="l">
              <a:lnSpc>
                <a:spcPts val="4324"/>
              </a:lnSpc>
            </a:pPr>
            <a:r>
              <a:rPr lang="en-US" sz="4198" b="1" spc="-188" dirty="0">
                <a:solidFill>
                  <a:srgbClr val="0F042D"/>
                </a:solidFill>
                <a:latin typeface="Open Sauce Medium"/>
                <a:ea typeface="Open Sauce Medium"/>
                <a:cs typeface="Open Sauce Medium"/>
                <a:sym typeface="Open Sauce Medium"/>
              </a:rPr>
              <a:t>+1K</a:t>
            </a:r>
          </a:p>
        </p:txBody>
      </p:sp>
      <p:sp>
        <p:nvSpPr>
          <p:cNvPr id="52" name="TextBox 52"/>
          <p:cNvSpPr txBox="1"/>
          <p:nvPr/>
        </p:nvSpPr>
        <p:spPr>
          <a:xfrm>
            <a:off x="12024086" y="4368042"/>
            <a:ext cx="5165920" cy="1378767"/>
          </a:xfrm>
          <a:prstGeom prst="rect">
            <a:avLst/>
          </a:prstGeom>
        </p:spPr>
        <p:txBody>
          <a:bodyPr lIns="0" tIns="0" rIns="0" bIns="0" rtlCol="0" anchor="t">
            <a:spAutoFit/>
          </a:bodyPr>
          <a:lstStyle/>
          <a:p>
            <a:pPr marL="0" lvl="0" indent="0" algn="l">
              <a:lnSpc>
                <a:spcPts val="2191"/>
              </a:lnSpc>
            </a:pPr>
            <a:r>
              <a:rPr lang="en-US" sz="1685" u="none" strike="noStrike" spc="-53" dirty="0">
                <a:solidFill>
                  <a:srgbClr val="0F042D"/>
                </a:solidFill>
                <a:latin typeface="Aileron Light"/>
                <a:ea typeface="Aileron Light"/>
                <a:cs typeface="Aileron Light"/>
                <a:sym typeface="Aileron Light"/>
              </a:rPr>
              <a:t>Our early momentum shows strong market validation. Steady sales growth with growing customer acquisition. Active social media community of engaged beauty enthusiasts. Positive testimonials praising scent longevity and premium presentation. Digital storefront fully operational.</a:t>
            </a:r>
          </a:p>
        </p:txBody>
      </p:sp>
      <p:sp>
        <p:nvSpPr>
          <p:cNvPr id="53" name="TextBox 53"/>
          <p:cNvSpPr txBox="1"/>
          <p:nvPr/>
        </p:nvSpPr>
        <p:spPr>
          <a:xfrm>
            <a:off x="1446838" y="2983417"/>
            <a:ext cx="1547622" cy="470578"/>
          </a:xfrm>
          <a:prstGeom prst="rect">
            <a:avLst/>
          </a:prstGeom>
        </p:spPr>
        <p:txBody>
          <a:bodyPr lIns="0" tIns="0" rIns="0" bIns="0" rtlCol="0" anchor="t">
            <a:spAutoFit/>
          </a:bodyPr>
          <a:lstStyle/>
          <a:p>
            <a:pPr marL="0" lvl="0" indent="0" algn="l">
              <a:lnSpc>
                <a:spcPts val="1947"/>
              </a:lnSpc>
            </a:pPr>
            <a:r>
              <a:rPr lang="en-US" sz="1498" i="1" spc="-47" dirty="0">
                <a:solidFill>
                  <a:srgbClr val="696969"/>
                </a:solidFill>
                <a:latin typeface="Aileron Italics"/>
                <a:ea typeface="Aileron Italics"/>
                <a:cs typeface="Aileron Italics"/>
                <a:sym typeface="Aileron Italics"/>
              </a:rPr>
              <a:t>Orders To be Received as a Goal</a:t>
            </a:r>
          </a:p>
        </p:txBody>
      </p:sp>
      <p:grpSp>
        <p:nvGrpSpPr>
          <p:cNvPr id="54" name="Group 48">
            <a:extLst>
              <a:ext uri="{FF2B5EF4-FFF2-40B4-BE49-F238E27FC236}">
                <a16:creationId xmlns:a16="http://schemas.microsoft.com/office/drawing/2014/main" id="{A2D406E8-447E-4777-B515-EE3DB1B13979}"/>
              </a:ext>
            </a:extLst>
          </p:cNvPr>
          <p:cNvGrpSpPr/>
          <p:nvPr/>
        </p:nvGrpSpPr>
        <p:grpSpPr>
          <a:xfrm>
            <a:off x="4110497" y="2362304"/>
            <a:ext cx="7398466" cy="6493433"/>
            <a:chOff x="0" y="0"/>
            <a:chExt cx="843839" cy="731102"/>
          </a:xfrm>
        </p:grpSpPr>
        <p:sp>
          <p:nvSpPr>
            <p:cNvPr id="55" name="Freeform 49">
              <a:extLst>
                <a:ext uri="{FF2B5EF4-FFF2-40B4-BE49-F238E27FC236}">
                  <a16:creationId xmlns:a16="http://schemas.microsoft.com/office/drawing/2014/main" id="{E7C53A69-C0D2-428C-A5E9-2B6D7386644D}"/>
                </a:ext>
              </a:extLst>
            </p:cNvPr>
            <p:cNvSpPr/>
            <p:nvPr/>
          </p:nvSpPr>
          <p:spPr>
            <a:xfrm>
              <a:off x="0" y="0"/>
              <a:ext cx="843839" cy="731102"/>
            </a:xfrm>
            <a:custGeom>
              <a:avLst/>
              <a:gdLst/>
              <a:ahLst/>
              <a:cxnLst/>
              <a:rect l="l" t="t" r="r" b="b"/>
              <a:pathLst>
                <a:path w="843839" h="731102">
                  <a:moveTo>
                    <a:pt x="51170" y="0"/>
                  </a:moveTo>
                  <a:lnTo>
                    <a:pt x="792669" y="0"/>
                  </a:lnTo>
                  <a:cubicBezTo>
                    <a:pt x="820929" y="0"/>
                    <a:pt x="843839" y="22910"/>
                    <a:pt x="843839" y="51170"/>
                  </a:cubicBezTo>
                  <a:lnTo>
                    <a:pt x="843839" y="679932"/>
                  </a:lnTo>
                  <a:cubicBezTo>
                    <a:pt x="843839" y="708192"/>
                    <a:pt x="820929" y="731102"/>
                    <a:pt x="792669" y="731102"/>
                  </a:cubicBezTo>
                  <a:lnTo>
                    <a:pt x="51170" y="731102"/>
                  </a:lnTo>
                  <a:cubicBezTo>
                    <a:pt x="22910" y="731102"/>
                    <a:pt x="0" y="708192"/>
                    <a:pt x="0" y="679932"/>
                  </a:cubicBezTo>
                  <a:lnTo>
                    <a:pt x="0" y="51170"/>
                  </a:lnTo>
                  <a:cubicBezTo>
                    <a:pt x="0" y="22910"/>
                    <a:pt x="22910" y="0"/>
                    <a:pt x="51170" y="0"/>
                  </a:cubicBezTo>
                  <a:close/>
                </a:path>
              </a:pathLst>
            </a:custGeom>
            <a:blipFill>
              <a:blip r:embed="rId4"/>
              <a:stretch>
                <a:fillRect l="-8" r="-8"/>
              </a:stretch>
            </a:blipFill>
            <a:ln w="9525" cap="rnd">
              <a:solidFill>
                <a:srgbClr val="EFEFEF"/>
              </a:solidFill>
              <a:prstDash val="solid"/>
              <a:round/>
            </a:ln>
          </p:spPr>
        </p:sp>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EFEFEF"/>
        </a:solidFill>
        <a:effectLst/>
      </p:bgPr>
    </p:bg>
    <p:spTree>
      <p:nvGrpSpPr>
        <p:cNvPr id="1" name=""/>
        <p:cNvGrpSpPr/>
        <p:nvPr/>
      </p:nvGrpSpPr>
      <p:grpSpPr>
        <a:xfrm>
          <a:off x="0" y="0"/>
          <a:ext cx="0" cy="0"/>
          <a:chOff x="0" y="0"/>
          <a:chExt cx="0" cy="0"/>
        </a:xfrm>
      </p:grpSpPr>
      <p:grpSp>
        <p:nvGrpSpPr>
          <p:cNvPr id="2" name="Group 2"/>
          <p:cNvGrpSpPr/>
          <p:nvPr/>
        </p:nvGrpSpPr>
        <p:grpSpPr>
          <a:xfrm>
            <a:off x="14367036" y="505729"/>
            <a:ext cx="3041054" cy="502851"/>
            <a:chOff x="0" y="0"/>
            <a:chExt cx="2457754" cy="406400"/>
          </a:xfrm>
        </p:grpSpPr>
        <p:sp>
          <p:nvSpPr>
            <p:cNvPr id="3" name="Freeform 3"/>
            <p:cNvSpPr/>
            <p:nvPr/>
          </p:nvSpPr>
          <p:spPr>
            <a:xfrm>
              <a:off x="0" y="0"/>
              <a:ext cx="2457754" cy="406400"/>
            </a:xfrm>
            <a:custGeom>
              <a:avLst/>
              <a:gdLst/>
              <a:ahLst/>
              <a:cxnLst/>
              <a:rect l="l" t="t" r="r" b="b"/>
              <a:pathLst>
                <a:path w="2457754" h="406400">
                  <a:moveTo>
                    <a:pt x="2254554" y="0"/>
                  </a:moveTo>
                  <a:cubicBezTo>
                    <a:pt x="2366778" y="0"/>
                    <a:pt x="2457754" y="90976"/>
                    <a:pt x="2457754" y="203200"/>
                  </a:cubicBezTo>
                  <a:cubicBezTo>
                    <a:pt x="2457754" y="315424"/>
                    <a:pt x="2366778" y="406400"/>
                    <a:pt x="2254554" y="406400"/>
                  </a:cubicBezTo>
                  <a:lnTo>
                    <a:pt x="203200" y="406400"/>
                  </a:lnTo>
                  <a:cubicBezTo>
                    <a:pt x="90976" y="406400"/>
                    <a:pt x="0" y="315424"/>
                    <a:pt x="0" y="203200"/>
                  </a:cubicBezTo>
                  <a:cubicBezTo>
                    <a:pt x="0" y="90976"/>
                    <a:pt x="90976" y="0"/>
                    <a:pt x="203200" y="0"/>
                  </a:cubicBezTo>
                  <a:close/>
                </a:path>
              </a:pathLst>
            </a:custGeom>
            <a:ln w="9525" cap="sq">
              <a:solidFill>
                <a:srgbClr val="0F042D"/>
              </a:solidFill>
              <a:prstDash val="solid"/>
              <a:miter/>
            </a:ln>
          </p:spPr>
        </p:sp>
        <p:sp>
          <p:nvSpPr>
            <p:cNvPr id="4" name="TextBox 4"/>
            <p:cNvSpPr txBox="1"/>
            <p:nvPr/>
          </p:nvSpPr>
          <p:spPr>
            <a:xfrm>
              <a:off x="0" y="0"/>
              <a:ext cx="2457754" cy="406400"/>
            </a:xfrm>
            <a:prstGeom prst="rect">
              <a:avLst/>
            </a:prstGeom>
          </p:spPr>
          <p:txBody>
            <a:bodyPr lIns="50800" tIns="50800" rIns="50800" bIns="50800" rtlCol="0" anchor="ctr"/>
            <a:lstStyle/>
            <a:p>
              <a:pPr marL="0" lvl="0" indent="0" algn="ctr">
                <a:lnSpc>
                  <a:spcPts val="2686"/>
                </a:lnSpc>
              </a:pPr>
              <a:endParaRPr/>
            </a:p>
          </p:txBody>
        </p:sp>
      </p:grpSp>
      <p:grpSp>
        <p:nvGrpSpPr>
          <p:cNvPr id="5" name="Group 5"/>
          <p:cNvGrpSpPr/>
          <p:nvPr/>
        </p:nvGrpSpPr>
        <p:grpSpPr>
          <a:xfrm>
            <a:off x="9953770" y="505729"/>
            <a:ext cx="4279219" cy="502851"/>
            <a:chOff x="0" y="0"/>
            <a:chExt cx="3458428" cy="406400"/>
          </a:xfrm>
        </p:grpSpPr>
        <p:sp>
          <p:nvSpPr>
            <p:cNvPr id="6" name="Freeform 6"/>
            <p:cNvSpPr/>
            <p:nvPr/>
          </p:nvSpPr>
          <p:spPr>
            <a:xfrm>
              <a:off x="0" y="0"/>
              <a:ext cx="3458428" cy="406400"/>
            </a:xfrm>
            <a:custGeom>
              <a:avLst/>
              <a:gdLst/>
              <a:ahLst/>
              <a:cxnLst/>
              <a:rect l="l" t="t" r="r" b="b"/>
              <a:pathLst>
                <a:path w="3458428" h="406400">
                  <a:moveTo>
                    <a:pt x="3255228" y="0"/>
                  </a:moveTo>
                  <a:cubicBezTo>
                    <a:pt x="3367453" y="0"/>
                    <a:pt x="3458428" y="90976"/>
                    <a:pt x="3458428" y="203200"/>
                  </a:cubicBezTo>
                  <a:cubicBezTo>
                    <a:pt x="3458428" y="315424"/>
                    <a:pt x="3367453" y="406400"/>
                    <a:pt x="3255228" y="406400"/>
                  </a:cubicBezTo>
                  <a:lnTo>
                    <a:pt x="203200" y="406400"/>
                  </a:lnTo>
                  <a:cubicBezTo>
                    <a:pt x="90976" y="406400"/>
                    <a:pt x="0" y="315424"/>
                    <a:pt x="0" y="203200"/>
                  </a:cubicBezTo>
                  <a:cubicBezTo>
                    <a:pt x="0" y="90976"/>
                    <a:pt x="90976" y="0"/>
                    <a:pt x="203200" y="0"/>
                  </a:cubicBezTo>
                  <a:close/>
                </a:path>
              </a:pathLst>
            </a:custGeom>
            <a:solidFill>
              <a:srgbClr val="0F042D"/>
            </a:solidFill>
            <a:ln cap="sq">
              <a:noFill/>
              <a:prstDash val="solid"/>
              <a:miter/>
            </a:ln>
          </p:spPr>
        </p:sp>
        <p:sp>
          <p:nvSpPr>
            <p:cNvPr id="7" name="TextBox 7"/>
            <p:cNvSpPr txBox="1"/>
            <p:nvPr/>
          </p:nvSpPr>
          <p:spPr>
            <a:xfrm>
              <a:off x="0" y="0"/>
              <a:ext cx="3458428" cy="406400"/>
            </a:xfrm>
            <a:prstGeom prst="rect">
              <a:avLst/>
            </a:prstGeom>
          </p:spPr>
          <p:txBody>
            <a:bodyPr lIns="50800" tIns="50800" rIns="50800" bIns="50800" rtlCol="0" anchor="ctr"/>
            <a:lstStyle/>
            <a:p>
              <a:pPr marL="0" lvl="0" indent="0" algn="ctr">
                <a:lnSpc>
                  <a:spcPts val="2686"/>
                </a:lnSpc>
              </a:pPr>
              <a:endParaRPr/>
            </a:p>
          </p:txBody>
        </p:sp>
      </p:grpSp>
      <p:grpSp>
        <p:nvGrpSpPr>
          <p:cNvPr id="8" name="Group 8"/>
          <p:cNvGrpSpPr/>
          <p:nvPr/>
        </p:nvGrpSpPr>
        <p:grpSpPr>
          <a:xfrm>
            <a:off x="7087567" y="505729"/>
            <a:ext cx="2732854" cy="502851"/>
            <a:chOff x="0" y="0"/>
            <a:chExt cx="2208669" cy="406400"/>
          </a:xfrm>
        </p:grpSpPr>
        <p:sp>
          <p:nvSpPr>
            <p:cNvPr id="9" name="Freeform 9"/>
            <p:cNvSpPr/>
            <p:nvPr/>
          </p:nvSpPr>
          <p:spPr>
            <a:xfrm>
              <a:off x="0" y="0"/>
              <a:ext cx="2208669" cy="406400"/>
            </a:xfrm>
            <a:custGeom>
              <a:avLst/>
              <a:gdLst/>
              <a:ahLst/>
              <a:cxnLst/>
              <a:rect l="l" t="t" r="r" b="b"/>
              <a:pathLst>
                <a:path w="2208669" h="406400">
                  <a:moveTo>
                    <a:pt x="2005469" y="0"/>
                  </a:moveTo>
                  <a:cubicBezTo>
                    <a:pt x="2117693" y="0"/>
                    <a:pt x="2208669" y="90976"/>
                    <a:pt x="2208669" y="203200"/>
                  </a:cubicBezTo>
                  <a:cubicBezTo>
                    <a:pt x="2208669" y="315424"/>
                    <a:pt x="2117693" y="406400"/>
                    <a:pt x="2005469" y="406400"/>
                  </a:cubicBezTo>
                  <a:lnTo>
                    <a:pt x="203200" y="406400"/>
                  </a:lnTo>
                  <a:cubicBezTo>
                    <a:pt x="90976" y="406400"/>
                    <a:pt x="0" y="315424"/>
                    <a:pt x="0" y="203200"/>
                  </a:cubicBezTo>
                  <a:cubicBezTo>
                    <a:pt x="0" y="90976"/>
                    <a:pt x="90976" y="0"/>
                    <a:pt x="203200" y="0"/>
                  </a:cubicBezTo>
                  <a:close/>
                </a:path>
              </a:pathLst>
            </a:custGeom>
            <a:solidFill>
              <a:srgbClr val="0F042D"/>
            </a:solidFill>
            <a:ln cap="sq">
              <a:noFill/>
              <a:prstDash val="solid"/>
              <a:miter/>
            </a:ln>
          </p:spPr>
        </p:sp>
        <p:sp>
          <p:nvSpPr>
            <p:cNvPr id="10" name="TextBox 10"/>
            <p:cNvSpPr txBox="1"/>
            <p:nvPr/>
          </p:nvSpPr>
          <p:spPr>
            <a:xfrm>
              <a:off x="0" y="0"/>
              <a:ext cx="2208669" cy="406400"/>
            </a:xfrm>
            <a:prstGeom prst="rect">
              <a:avLst/>
            </a:prstGeom>
          </p:spPr>
          <p:txBody>
            <a:bodyPr lIns="50800" tIns="50800" rIns="50800" bIns="50800" rtlCol="0" anchor="ctr"/>
            <a:lstStyle/>
            <a:p>
              <a:pPr marL="0" lvl="0" indent="0" algn="ctr">
                <a:lnSpc>
                  <a:spcPts val="2686"/>
                </a:lnSpc>
              </a:pPr>
              <a:endParaRPr/>
            </a:p>
          </p:txBody>
        </p:sp>
      </p:grpSp>
      <p:grpSp>
        <p:nvGrpSpPr>
          <p:cNvPr id="11" name="Group 11"/>
          <p:cNvGrpSpPr/>
          <p:nvPr/>
        </p:nvGrpSpPr>
        <p:grpSpPr>
          <a:xfrm>
            <a:off x="4657277" y="505729"/>
            <a:ext cx="3625880" cy="502851"/>
            <a:chOff x="0" y="0"/>
            <a:chExt cx="2930405" cy="406400"/>
          </a:xfrm>
        </p:grpSpPr>
        <p:sp>
          <p:nvSpPr>
            <p:cNvPr id="12" name="Freeform 12"/>
            <p:cNvSpPr/>
            <p:nvPr/>
          </p:nvSpPr>
          <p:spPr>
            <a:xfrm>
              <a:off x="0" y="0"/>
              <a:ext cx="2930405" cy="406400"/>
            </a:xfrm>
            <a:custGeom>
              <a:avLst/>
              <a:gdLst/>
              <a:ahLst/>
              <a:cxnLst/>
              <a:rect l="l" t="t" r="r" b="b"/>
              <a:pathLst>
                <a:path w="2930405" h="406400">
                  <a:moveTo>
                    <a:pt x="2727205" y="0"/>
                  </a:moveTo>
                  <a:cubicBezTo>
                    <a:pt x="2839429" y="0"/>
                    <a:pt x="2930405" y="90976"/>
                    <a:pt x="2930405" y="203200"/>
                  </a:cubicBezTo>
                  <a:cubicBezTo>
                    <a:pt x="2930405" y="315424"/>
                    <a:pt x="2839429" y="406400"/>
                    <a:pt x="2727205" y="406400"/>
                  </a:cubicBezTo>
                  <a:lnTo>
                    <a:pt x="203200" y="406400"/>
                  </a:lnTo>
                  <a:cubicBezTo>
                    <a:pt x="90976" y="406400"/>
                    <a:pt x="0" y="315424"/>
                    <a:pt x="0" y="203200"/>
                  </a:cubicBezTo>
                  <a:cubicBezTo>
                    <a:pt x="0" y="90976"/>
                    <a:pt x="90976" y="0"/>
                    <a:pt x="203200" y="0"/>
                  </a:cubicBezTo>
                  <a:close/>
                </a:path>
              </a:pathLst>
            </a:custGeom>
            <a:ln w="9525" cap="sq">
              <a:solidFill>
                <a:srgbClr val="0F042D"/>
              </a:solidFill>
              <a:prstDash val="solid"/>
              <a:miter/>
            </a:ln>
          </p:spPr>
        </p:sp>
        <p:sp>
          <p:nvSpPr>
            <p:cNvPr id="13" name="TextBox 13"/>
            <p:cNvSpPr txBox="1"/>
            <p:nvPr/>
          </p:nvSpPr>
          <p:spPr>
            <a:xfrm>
              <a:off x="0" y="0"/>
              <a:ext cx="2930405" cy="406400"/>
            </a:xfrm>
            <a:prstGeom prst="rect">
              <a:avLst/>
            </a:prstGeom>
          </p:spPr>
          <p:txBody>
            <a:bodyPr lIns="50800" tIns="50800" rIns="50800" bIns="50800" rtlCol="0" anchor="ctr"/>
            <a:lstStyle/>
            <a:p>
              <a:pPr marL="0" lvl="0" indent="0" algn="ctr">
                <a:lnSpc>
                  <a:spcPts val="2686"/>
                </a:lnSpc>
              </a:pPr>
              <a:endParaRPr/>
            </a:p>
          </p:txBody>
        </p:sp>
      </p:grpSp>
      <p:sp>
        <p:nvSpPr>
          <p:cNvPr id="14" name="Freeform 14"/>
          <p:cNvSpPr/>
          <p:nvPr/>
        </p:nvSpPr>
        <p:spPr>
          <a:xfrm>
            <a:off x="1090400" y="559187"/>
            <a:ext cx="422594" cy="364968"/>
          </a:xfrm>
          <a:custGeom>
            <a:avLst/>
            <a:gdLst/>
            <a:ahLst/>
            <a:cxnLst/>
            <a:rect l="l" t="t" r="r" b="b"/>
            <a:pathLst>
              <a:path w="422594" h="364968">
                <a:moveTo>
                  <a:pt x="0" y="0"/>
                </a:moveTo>
                <a:lnTo>
                  <a:pt x="422594" y="0"/>
                </a:lnTo>
                <a:lnTo>
                  <a:pt x="422594" y="364968"/>
                </a:lnTo>
                <a:lnTo>
                  <a:pt x="0" y="36496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5" name="TextBox 15"/>
          <p:cNvSpPr txBox="1"/>
          <p:nvPr/>
        </p:nvSpPr>
        <p:spPr>
          <a:xfrm>
            <a:off x="1746751" y="644579"/>
            <a:ext cx="3737193" cy="247568"/>
          </a:xfrm>
          <a:prstGeom prst="rect">
            <a:avLst/>
          </a:prstGeom>
        </p:spPr>
        <p:txBody>
          <a:bodyPr lIns="0" tIns="0" rIns="0" bIns="0" rtlCol="0" anchor="t">
            <a:spAutoFit/>
          </a:bodyPr>
          <a:lstStyle/>
          <a:p>
            <a:pPr marL="0" lvl="0" indent="0" algn="l">
              <a:lnSpc>
                <a:spcPts val="1934"/>
              </a:lnSpc>
            </a:pPr>
            <a:r>
              <a:rPr lang="en-US" sz="2198" b="1" spc="-98" dirty="0">
                <a:solidFill>
                  <a:srgbClr val="0F042D"/>
                </a:solidFill>
                <a:latin typeface="Open Sauce Medium"/>
                <a:ea typeface="Open Sauce Medium"/>
                <a:cs typeface="Open Sauce Medium"/>
                <a:sym typeface="Open Sauce Medium"/>
              </a:rPr>
              <a:t>Rwi7a</a:t>
            </a:r>
          </a:p>
        </p:txBody>
      </p:sp>
      <p:sp>
        <p:nvSpPr>
          <p:cNvPr id="16" name="TextBox 16"/>
          <p:cNvSpPr txBox="1"/>
          <p:nvPr/>
        </p:nvSpPr>
        <p:spPr>
          <a:xfrm>
            <a:off x="14421703" y="677716"/>
            <a:ext cx="2931719" cy="215975"/>
          </a:xfrm>
          <a:prstGeom prst="rect">
            <a:avLst/>
          </a:prstGeom>
        </p:spPr>
        <p:txBody>
          <a:bodyPr lIns="0" tIns="0" rIns="0" bIns="0" rtlCol="0" anchor="t">
            <a:spAutoFit/>
          </a:bodyPr>
          <a:lstStyle/>
          <a:p>
            <a:pPr marL="0" lvl="0" indent="0" algn="ctr">
              <a:lnSpc>
                <a:spcPts val="1582"/>
              </a:lnSpc>
            </a:pPr>
            <a:r>
              <a:rPr lang="en-US" sz="1798" b="1" spc="-80">
                <a:solidFill>
                  <a:srgbClr val="0F042D"/>
                </a:solidFill>
                <a:latin typeface="Open Sauce Medium"/>
                <a:ea typeface="Open Sauce Medium"/>
                <a:cs typeface="Open Sauce Medium"/>
                <a:sym typeface="Open Sauce Medium"/>
              </a:rPr>
              <a:t>Development Roadmap</a:t>
            </a:r>
          </a:p>
        </p:txBody>
      </p:sp>
      <p:sp>
        <p:nvSpPr>
          <p:cNvPr id="17" name="TextBox 17"/>
          <p:cNvSpPr txBox="1"/>
          <p:nvPr/>
        </p:nvSpPr>
        <p:spPr>
          <a:xfrm>
            <a:off x="4742541" y="677716"/>
            <a:ext cx="2345025" cy="215975"/>
          </a:xfrm>
          <a:prstGeom prst="rect">
            <a:avLst/>
          </a:prstGeom>
        </p:spPr>
        <p:txBody>
          <a:bodyPr lIns="0" tIns="0" rIns="0" bIns="0" rtlCol="0" anchor="t">
            <a:spAutoFit/>
          </a:bodyPr>
          <a:lstStyle/>
          <a:p>
            <a:pPr marL="0" lvl="0" indent="0" algn="ctr">
              <a:lnSpc>
                <a:spcPts val="1582"/>
              </a:lnSpc>
            </a:pPr>
            <a:r>
              <a:rPr lang="en-US" sz="1798" b="1" spc="-80">
                <a:solidFill>
                  <a:srgbClr val="0F042D"/>
                </a:solidFill>
                <a:latin typeface="Open Sauce Medium"/>
                <a:ea typeface="Open Sauce Medium"/>
                <a:cs typeface="Open Sauce Medium"/>
                <a:sym typeface="Open Sauce Medium"/>
              </a:rPr>
              <a:t>Startup Pitch Deck</a:t>
            </a:r>
          </a:p>
        </p:txBody>
      </p:sp>
      <p:sp>
        <p:nvSpPr>
          <p:cNvPr id="18" name="TextBox 18"/>
          <p:cNvSpPr txBox="1"/>
          <p:nvPr/>
        </p:nvSpPr>
        <p:spPr>
          <a:xfrm>
            <a:off x="9953770" y="677716"/>
            <a:ext cx="4279219" cy="215975"/>
          </a:xfrm>
          <a:prstGeom prst="rect">
            <a:avLst/>
          </a:prstGeom>
        </p:spPr>
        <p:txBody>
          <a:bodyPr lIns="0" tIns="0" rIns="0" bIns="0" rtlCol="0" anchor="t">
            <a:spAutoFit/>
          </a:bodyPr>
          <a:lstStyle/>
          <a:p>
            <a:pPr marL="0" lvl="0" indent="0" algn="ctr">
              <a:lnSpc>
                <a:spcPts val="1582"/>
              </a:lnSpc>
            </a:pPr>
            <a:r>
              <a:rPr lang="en-US" sz="1798" b="1" spc="-80">
                <a:solidFill>
                  <a:srgbClr val="EFEFEF"/>
                </a:solidFill>
                <a:latin typeface="Open Sauce Medium"/>
                <a:ea typeface="Open Sauce Medium"/>
                <a:cs typeface="Open Sauce Medium"/>
                <a:sym typeface="Open Sauce Medium"/>
              </a:rPr>
              <a:t>Presented by : Scent &amp; Co.</a:t>
            </a:r>
          </a:p>
        </p:txBody>
      </p:sp>
      <p:sp>
        <p:nvSpPr>
          <p:cNvPr id="19" name="TextBox 19"/>
          <p:cNvSpPr txBox="1"/>
          <p:nvPr/>
        </p:nvSpPr>
        <p:spPr>
          <a:xfrm>
            <a:off x="7145539" y="677716"/>
            <a:ext cx="2674881" cy="215975"/>
          </a:xfrm>
          <a:prstGeom prst="rect">
            <a:avLst/>
          </a:prstGeom>
        </p:spPr>
        <p:txBody>
          <a:bodyPr lIns="0" tIns="0" rIns="0" bIns="0" rtlCol="0" anchor="t">
            <a:spAutoFit/>
          </a:bodyPr>
          <a:lstStyle/>
          <a:p>
            <a:pPr marL="0" lvl="0" indent="0" algn="ctr">
              <a:lnSpc>
                <a:spcPts val="1582"/>
              </a:lnSpc>
            </a:pPr>
            <a:r>
              <a:rPr lang="en-US" sz="1798" b="1" spc="-80">
                <a:solidFill>
                  <a:srgbClr val="EFEFEF"/>
                </a:solidFill>
                <a:latin typeface="Open Sauce Medium"/>
                <a:ea typeface="Open Sauce Medium"/>
                <a:cs typeface="Open Sauce Medium"/>
                <a:sym typeface="Open Sauce Medium"/>
              </a:rPr>
              <a:t>Business Presentation</a:t>
            </a:r>
          </a:p>
        </p:txBody>
      </p:sp>
      <p:grpSp>
        <p:nvGrpSpPr>
          <p:cNvPr id="20" name="Group 20"/>
          <p:cNvGrpSpPr/>
          <p:nvPr/>
        </p:nvGrpSpPr>
        <p:grpSpPr>
          <a:xfrm>
            <a:off x="-193450" y="3108806"/>
            <a:ext cx="18674901" cy="7378284"/>
            <a:chOff x="0" y="0"/>
            <a:chExt cx="24899868" cy="9837711"/>
          </a:xfrm>
        </p:grpSpPr>
        <p:grpSp>
          <p:nvGrpSpPr>
            <p:cNvPr id="21" name="Group 21"/>
            <p:cNvGrpSpPr/>
            <p:nvPr/>
          </p:nvGrpSpPr>
          <p:grpSpPr>
            <a:xfrm>
              <a:off x="0" y="4427815"/>
              <a:ext cx="3558057" cy="5409897"/>
              <a:chOff x="0" y="0"/>
              <a:chExt cx="812800" cy="1235833"/>
            </a:xfrm>
          </p:grpSpPr>
          <p:sp>
            <p:nvSpPr>
              <p:cNvPr id="22" name="Freeform 22"/>
              <p:cNvSpPr/>
              <p:nvPr/>
            </p:nvSpPr>
            <p:spPr>
              <a:xfrm>
                <a:off x="0" y="0"/>
                <a:ext cx="812800" cy="1235833"/>
              </a:xfrm>
              <a:custGeom>
                <a:avLst/>
                <a:gdLst/>
                <a:ahLst/>
                <a:cxnLst/>
                <a:rect l="l" t="t" r="r" b="b"/>
                <a:pathLst>
                  <a:path w="812800" h="1235833">
                    <a:moveTo>
                      <a:pt x="0" y="0"/>
                    </a:moveTo>
                    <a:lnTo>
                      <a:pt x="812800" y="0"/>
                    </a:lnTo>
                    <a:lnTo>
                      <a:pt x="812800" y="1235833"/>
                    </a:lnTo>
                    <a:lnTo>
                      <a:pt x="0" y="1235833"/>
                    </a:lnTo>
                    <a:close/>
                  </a:path>
                </a:pathLst>
              </a:custGeom>
              <a:gradFill rotWithShape="1">
                <a:gsLst>
                  <a:gs pos="0">
                    <a:srgbClr val="905BF4">
                      <a:alpha val="0"/>
                    </a:srgbClr>
                  </a:gs>
                  <a:gs pos="50000">
                    <a:srgbClr val="905BF4">
                      <a:alpha val="9310"/>
                    </a:srgbClr>
                  </a:gs>
                  <a:gs pos="100000">
                    <a:srgbClr val="905BF4">
                      <a:alpha val="24500"/>
                    </a:srgbClr>
                  </a:gs>
                </a:gsLst>
                <a:lin ang="5400000"/>
              </a:gradFill>
            </p:spPr>
          </p:sp>
          <p:sp>
            <p:nvSpPr>
              <p:cNvPr id="23" name="TextBox 23"/>
              <p:cNvSpPr txBox="1"/>
              <p:nvPr/>
            </p:nvSpPr>
            <p:spPr>
              <a:xfrm>
                <a:off x="0" y="0"/>
                <a:ext cx="812800" cy="1235833"/>
              </a:xfrm>
              <a:prstGeom prst="rect">
                <a:avLst/>
              </a:prstGeom>
            </p:spPr>
            <p:txBody>
              <a:bodyPr lIns="50800" tIns="50800" rIns="50800" bIns="50800" rtlCol="0" anchor="ctr"/>
              <a:lstStyle/>
              <a:p>
                <a:pPr marL="0" lvl="0" indent="0" algn="ctr">
                  <a:lnSpc>
                    <a:spcPts val="2686"/>
                  </a:lnSpc>
                  <a:spcBef>
                    <a:spcPct val="0"/>
                  </a:spcBef>
                </a:pPr>
                <a:endParaRPr/>
              </a:p>
            </p:txBody>
          </p:sp>
        </p:grpSp>
        <p:grpSp>
          <p:nvGrpSpPr>
            <p:cNvPr id="24" name="Group 24"/>
            <p:cNvGrpSpPr/>
            <p:nvPr/>
          </p:nvGrpSpPr>
          <p:grpSpPr>
            <a:xfrm>
              <a:off x="21341811" y="4427815"/>
              <a:ext cx="3558057" cy="5409897"/>
              <a:chOff x="0" y="0"/>
              <a:chExt cx="812800" cy="1235833"/>
            </a:xfrm>
          </p:grpSpPr>
          <p:sp>
            <p:nvSpPr>
              <p:cNvPr id="25" name="Freeform 25"/>
              <p:cNvSpPr/>
              <p:nvPr/>
            </p:nvSpPr>
            <p:spPr>
              <a:xfrm>
                <a:off x="0" y="0"/>
                <a:ext cx="812800" cy="1235833"/>
              </a:xfrm>
              <a:custGeom>
                <a:avLst/>
                <a:gdLst/>
                <a:ahLst/>
                <a:cxnLst/>
                <a:rect l="l" t="t" r="r" b="b"/>
                <a:pathLst>
                  <a:path w="812800" h="1235833">
                    <a:moveTo>
                      <a:pt x="0" y="0"/>
                    </a:moveTo>
                    <a:lnTo>
                      <a:pt x="812800" y="0"/>
                    </a:lnTo>
                    <a:lnTo>
                      <a:pt x="812800" y="1235833"/>
                    </a:lnTo>
                    <a:lnTo>
                      <a:pt x="0" y="1235833"/>
                    </a:lnTo>
                    <a:close/>
                  </a:path>
                </a:pathLst>
              </a:custGeom>
              <a:gradFill rotWithShape="1">
                <a:gsLst>
                  <a:gs pos="0">
                    <a:srgbClr val="905BF4">
                      <a:alpha val="0"/>
                    </a:srgbClr>
                  </a:gs>
                  <a:gs pos="50000">
                    <a:srgbClr val="905BF4">
                      <a:alpha val="9310"/>
                    </a:srgbClr>
                  </a:gs>
                  <a:gs pos="100000">
                    <a:srgbClr val="905BF4">
                      <a:alpha val="24500"/>
                    </a:srgbClr>
                  </a:gs>
                </a:gsLst>
                <a:lin ang="5400000"/>
              </a:gradFill>
            </p:spPr>
          </p:sp>
          <p:sp>
            <p:nvSpPr>
              <p:cNvPr id="26" name="TextBox 26"/>
              <p:cNvSpPr txBox="1"/>
              <p:nvPr/>
            </p:nvSpPr>
            <p:spPr>
              <a:xfrm>
                <a:off x="0" y="0"/>
                <a:ext cx="812800" cy="1235833"/>
              </a:xfrm>
              <a:prstGeom prst="rect">
                <a:avLst/>
              </a:prstGeom>
            </p:spPr>
            <p:txBody>
              <a:bodyPr lIns="50800" tIns="50800" rIns="50800" bIns="50800" rtlCol="0" anchor="ctr"/>
              <a:lstStyle/>
              <a:p>
                <a:pPr marL="0" lvl="0" indent="0" algn="ctr">
                  <a:lnSpc>
                    <a:spcPts val="2686"/>
                  </a:lnSpc>
                  <a:spcBef>
                    <a:spcPct val="0"/>
                  </a:spcBef>
                </a:pPr>
                <a:endParaRPr/>
              </a:p>
            </p:txBody>
          </p:sp>
        </p:grpSp>
        <p:grpSp>
          <p:nvGrpSpPr>
            <p:cNvPr id="27" name="Group 27"/>
            <p:cNvGrpSpPr/>
            <p:nvPr/>
          </p:nvGrpSpPr>
          <p:grpSpPr>
            <a:xfrm>
              <a:off x="3558057" y="3198827"/>
              <a:ext cx="3558057" cy="6638885"/>
              <a:chOff x="0" y="0"/>
              <a:chExt cx="812800" cy="1516582"/>
            </a:xfrm>
          </p:grpSpPr>
          <p:sp>
            <p:nvSpPr>
              <p:cNvPr id="28" name="Freeform 28"/>
              <p:cNvSpPr/>
              <p:nvPr/>
            </p:nvSpPr>
            <p:spPr>
              <a:xfrm>
                <a:off x="0" y="0"/>
                <a:ext cx="812800" cy="1516582"/>
              </a:xfrm>
              <a:custGeom>
                <a:avLst/>
                <a:gdLst/>
                <a:ahLst/>
                <a:cxnLst/>
                <a:rect l="l" t="t" r="r" b="b"/>
                <a:pathLst>
                  <a:path w="812800" h="1516582">
                    <a:moveTo>
                      <a:pt x="0" y="0"/>
                    </a:moveTo>
                    <a:lnTo>
                      <a:pt x="812800" y="0"/>
                    </a:lnTo>
                    <a:lnTo>
                      <a:pt x="812800" y="1516582"/>
                    </a:lnTo>
                    <a:lnTo>
                      <a:pt x="0" y="1516582"/>
                    </a:lnTo>
                    <a:close/>
                  </a:path>
                </a:pathLst>
              </a:custGeom>
              <a:gradFill rotWithShape="1">
                <a:gsLst>
                  <a:gs pos="0">
                    <a:srgbClr val="905BF4">
                      <a:alpha val="0"/>
                    </a:srgbClr>
                  </a:gs>
                  <a:gs pos="50000">
                    <a:srgbClr val="905BF4">
                      <a:alpha val="9310"/>
                    </a:srgbClr>
                  </a:gs>
                  <a:gs pos="100000">
                    <a:srgbClr val="905BF4">
                      <a:alpha val="24500"/>
                    </a:srgbClr>
                  </a:gs>
                </a:gsLst>
                <a:lin ang="5400000"/>
              </a:gradFill>
            </p:spPr>
          </p:sp>
          <p:sp>
            <p:nvSpPr>
              <p:cNvPr id="29" name="TextBox 29"/>
              <p:cNvSpPr txBox="1"/>
              <p:nvPr/>
            </p:nvSpPr>
            <p:spPr>
              <a:xfrm>
                <a:off x="0" y="0"/>
                <a:ext cx="812800" cy="1516582"/>
              </a:xfrm>
              <a:prstGeom prst="rect">
                <a:avLst/>
              </a:prstGeom>
            </p:spPr>
            <p:txBody>
              <a:bodyPr lIns="50800" tIns="50800" rIns="50800" bIns="50800" rtlCol="0" anchor="ctr"/>
              <a:lstStyle/>
              <a:p>
                <a:pPr marL="0" lvl="0" indent="0" algn="ctr">
                  <a:lnSpc>
                    <a:spcPts val="2686"/>
                  </a:lnSpc>
                  <a:spcBef>
                    <a:spcPct val="0"/>
                  </a:spcBef>
                </a:pPr>
                <a:endParaRPr/>
              </a:p>
            </p:txBody>
          </p:sp>
        </p:grpSp>
        <p:grpSp>
          <p:nvGrpSpPr>
            <p:cNvPr id="30" name="Group 30"/>
            <p:cNvGrpSpPr/>
            <p:nvPr/>
          </p:nvGrpSpPr>
          <p:grpSpPr>
            <a:xfrm>
              <a:off x="17783754" y="3198827"/>
              <a:ext cx="3558057" cy="6638885"/>
              <a:chOff x="0" y="0"/>
              <a:chExt cx="812800" cy="1516582"/>
            </a:xfrm>
          </p:grpSpPr>
          <p:sp>
            <p:nvSpPr>
              <p:cNvPr id="31" name="Freeform 31"/>
              <p:cNvSpPr/>
              <p:nvPr/>
            </p:nvSpPr>
            <p:spPr>
              <a:xfrm>
                <a:off x="0" y="0"/>
                <a:ext cx="812800" cy="1516582"/>
              </a:xfrm>
              <a:custGeom>
                <a:avLst/>
                <a:gdLst/>
                <a:ahLst/>
                <a:cxnLst/>
                <a:rect l="l" t="t" r="r" b="b"/>
                <a:pathLst>
                  <a:path w="812800" h="1516582">
                    <a:moveTo>
                      <a:pt x="0" y="0"/>
                    </a:moveTo>
                    <a:lnTo>
                      <a:pt x="812800" y="0"/>
                    </a:lnTo>
                    <a:lnTo>
                      <a:pt x="812800" y="1516582"/>
                    </a:lnTo>
                    <a:lnTo>
                      <a:pt x="0" y="1516582"/>
                    </a:lnTo>
                    <a:close/>
                  </a:path>
                </a:pathLst>
              </a:custGeom>
              <a:gradFill rotWithShape="1">
                <a:gsLst>
                  <a:gs pos="0">
                    <a:srgbClr val="905BF4">
                      <a:alpha val="0"/>
                    </a:srgbClr>
                  </a:gs>
                  <a:gs pos="50000">
                    <a:srgbClr val="905BF4">
                      <a:alpha val="9310"/>
                    </a:srgbClr>
                  </a:gs>
                  <a:gs pos="100000">
                    <a:srgbClr val="905BF4">
                      <a:alpha val="24500"/>
                    </a:srgbClr>
                  </a:gs>
                </a:gsLst>
                <a:lin ang="5400000"/>
              </a:gradFill>
            </p:spPr>
          </p:sp>
          <p:sp>
            <p:nvSpPr>
              <p:cNvPr id="32" name="TextBox 32"/>
              <p:cNvSpPr txBox="1"/>
              <p:nvPr/>
            </p:nvSpPr>
            <p:spPr>
              <a:xfrm>
                <a:off x="0" y="0"/>
                <a:ext cx="812800" cy="1516582"/>
              </a:xfrm>
              <a:prstGeom prst="rect">
                <a:avLst/>
              </a:prstGeom>
            </p:spPr>
            <p:txBody>
              <a:bodyPr lIns="50800" tIns="50800" rIns="50800" bIns="50800" rtlCol="0" anchor="ctr"/>
              <a:lstStyle/>
              <a:p>
                <a:pPr marL="0" lvl="0" indent="0" algn="ctr">
                  <a:lnSpc>
                    <a:spcPts val="2686"/>
                  </a:lnSpc>
                  <a:spcBef>
                    <a:spcPct val="0"/>
                  </a:spcBef>
                </a:pPr>
                <a:endParaRPr/>
              </a:p>
            </p:txBody>
          </p:sp>
        </p:grpSp>
        <p:grpSp>
          <p:nvGrpSpPr>
            <p:cNvPr id="33" name="Group 33"/>
            <p:cNvGrpSpPr/>
            <p:nvPr/>
          </p:nvGrpSpPr>
          <p:grpSpPr>
            <a:xfrm>
              <a:off x="7116114" y="1874177"/>
              <a:ext cx="3558057" cy="7963534"/>
              <a:chOff x="0" y="0"/>
              <a:chExt cx="812800" cy="1819184"/>
            </a:xfrm>
          </p:grpSpPr>
          <p:sp>
            <p:nvSpPr>
              <p:cNvPr id="34" name="Freeform 34"/>
              <p:cNvSpPr/>
              <p:nvPr/>
            </p:nvSpPr>
            <p:spPr>
              <a:xfrm>
                <a:off x="0" y="0"/>
                <a:ext cx="812800" cy="1819184"/>
              </a:xfrm>
              <a:custGeom>
                <a:avLst/>
                <a:gdLst/>
                <a:ahLst/>
                <a:cxnLst/>
                <a:rect l="l" t="t" r="r" b="b"/>
                <a:pathLst>
                  <a:path w="812800" h="1819184">
                    <a:moveTo>
                      <a:pt x="0" y="0"/>
                    </a:moveTo>
                    <a:lnTo>
                      <a:pt x="812800" y="0"/>
                    </a:lnTo>
                    <a:lnTo>
                      <a:pt x="812800" y="1819184"/>
                    </a:lnTo>
                    <a:lnTo>
                      <a:pt x="0" y="1819184"/>
                    </a:lnTo>
                    <a:close/>
                  </a:path>
                </a:pathLst>
              </a:custGeom>
              <a:gradFill rotWithShape="1">
                <a:gsLst>
                  <a:gs pos="0">
                    <a:srgbClr val="905BF4">
                      <a:alpha val="0"/>
                    </a:srgbClr>
                  </a:gs>
                  <a:gs pos="50000">
                    <a:srgbClr val="905BF4">
                      <a:alpha val="9310"/>
                    </a:srgbClr>
                  </a:gs>
                  <a:gs pos="100000">
                    <a:srgbClr val="905BF4">
                      <a:alpha val="24500"/>
                    </a:srgbClr>
                  </a:gs>
                </a:gsLst>
                <a:lin ang="5400000"/>
              </a:gradFill>
            </p:spPr>
          </p:sp>
          <p:sp>
            <p:nvSpPr>
              <p:cNvPr id="35" name="TextBox 35"/>
              <p:cNvSpPr txBox="1"/>
              <p:nvPr/>
            </p:nvSpPr>
            <p:spPr>
              <a:xfrm>
                <a:off x="0" y="0"/>
                <a:ext cx="812800" cy="1819184"/>
              </a:xfrm>
              <a:prstGeom prst="rect">
                <a:avLst/>
              </a:prstGeom>
            </p:spPr>
            <p:txBody>
              <a:bodyPr lIns="50800" tIns="50800" rIns="50800" bIns="50800" rtlCol="0" anchor="ctr"/>
              <a:lstStyle/>
              <a:p>
                <a:pPr marL="0" lvl="0" indent="0" algn="ctr">
                  <a:lnSpc>
                    <a:spcPts val="2686"/>
                  </a:lnSpc>
                  <a:spcBef>
                    <a:spcPct val="0"/>
                  </a:spcBef>
                </a:pPr>
                <a:endParaRPr/>
              </a:p>
            </p:txBody>
          </p:sp>
        </p:grpSp>
        <p:grpSp>
          <p:nvGrpSpPr>
            <p:cNvPr id="36" name="Group 36"/>
            <p:cNvGrpSpPr/>
            <p:nvPr/>
          </p:nvGrpSpPr>
          <p:grpSpPr>
            <a:xfrm>
              <a:off x="14232228" y="1874177"/>
              <a:ext cx="3558057" cy="7963534"/>
              <a:chOff x="0" y="0"/>
              <a:chExt cx="812800" cy="1819184"/>
            </a:xfrm>
          </p:grpSpPr>
          <p:sp>
            <p:nvSpPr>
              <p:cNvPr id="37" name="Freeform 37"/>
              <p:cNvSpPr/>
              <p:nvPr/>
            </p:nvSpPr>
            <p:spPr>
              <a:xfrm>
                <a:off x="0" y="0"/>
                <a:ext cx="812800" cy="1819184"/>
              </a:xfrm>
              <a:custGeom>
                <a:avLst/>
                <a:gdLst/>
                <a:ahLst/>
                <a:cxnLst/>
                <a:rect l="l" t="t" r="r" b="b"/>
                <a:pathLst>
                  <a:path w="812800" h="1819184">
                    <a:moveTo>
                      <a:pt x="0" y="0"/>
                    </a:moveTo>
                    <a:lnTo>
                      <a:pt x="812800" y="0"/>
                    </a:lnTo>
                    <a:lnTo>
                      <a:pt x="812800" y="1819184"/>
                    </a:lnTo>
                    <a:lnTo>
                      <a:pt x="0" y="1819184"/>
                    </a:lnTo>
                    <a:close/>
                  </a:path>
                </a:pathLst>
              </a:custGeom>
              <a:gradFill rotWithShape="1">
                <a:gsLst>
                  <a:gs pos="0">
                    <a:srgbClr val="905BF4">
                      <a:alpha val="0"/>
                    </a:srgbClr>
                  </a:gs>
                  <a:gs pos="50000">
                    <a:srgbClr val="905BF4">
                      <a:alpha val="9310"/>
                    </a:srgbClr>
                  </a:gs>
                  <a:gs pos="100000">
                    <a:srgbClr val="905BF4">
                      <a:alpha val="24500"/>
                    </a:srgbClr>
                  </a:gs>
                </a:gsLst>
                <a:lin ang="5400000"/>
              </a:gradFill>
            </p:spPr>
          </p:sp>
          <p:sp>
            <p:nvSpPr>
              <p:cNvPr id="38" name="TextBox 38"/>
              <p:cNvSpPr txBox="1"/>
              <p:nvPr/>
            </p:nvSpPr>
            <p:spPr>
              <a:xfrm>
                <a:off x="0" y="0"/>
                <a:ext cx="812800" cy="1819184"/>
              </a:xfrm>
              <a:prstGeom prst="rect">
                <a:avLst/>
              </a:prstGeom>
            </p:spPr>
            <p:txBody>
              <a:bodyPr lIns="50800" tIns="50800" rIns="50800" bIns="50800" rtlCol="0" anchor="ctr"/>
              <a:lstStyle/>
              <a:p>
                <a:pPr marL="0" lvl="0" indent="0" algn="ctr">
                  <a:lnSpc>
                    <a:spcPts val="2686"/>
                  </a:lnSpc>
                  <a:spcBef>
                    <a:spcPct val="0"/>
                  </a:spcBef>
                </a:pPr>
                <a:endParaRPr/>
              </a:p>
            </p:txBody>
          </p:sp>
        </p:grpSp>
        <p:grpSp>
          <p:nvGrpSpPr>
            <p:cNvPr id="39" name="Group 39"/>
            <p:cNvGrpSpPr/>
            <p:nvPr/>
          </p:nvGrpSpPr>
          <p:grpSpPr>
            <a:xfrm>
              <a:off x="10674171" y="0"/>
              <a:ext cx="3558057" cy="9837711"/>
              <a:chOff x="0" y="0"/>
              <a:chExt cx="812800" cy="2247320"/>
            </a:xfrm>
          </p:grpSpPr>
          <p:sp>
            <p:nvSpPr>
              <p:cNvPr id="40" name="Freeform 40"/>
              <p:cNvSpPr/>
              <p:nvPr/>
            </p:nvSpPr>
            <p:spPr>
              <a:xfrm>
                <a:off x="0" y="0"/>
                <a:ext cx="812800" cy="2247320"/>
              </a:xfrm>
              <a:custGeom>
                <a:avLst/>
                <a:gdLst/>
                <a:ahLst/>
                <a:cxnLst/>
                <a:rect l="l" t="t" r="r" b="b"/>
                <a:pathLst>
                  <a:path w="812800" h="2247320">
                    <a:moveTo>
                      <a:pt x="0" y="0"/>
                    </a:moveTo>
                    <a:lnTo>
                      <a:pt x="812800" y="0"/>
                    </a:lnTo>
                    <a:lnTo>
                      <a:pt x="812800" y="2247320"/>
                    </a:lnTo>
                    <a:lnTo>
                      <a:pt x="0" y="2247320"/>
                    </a:lnTo>
                    <a:close/>
                  </a:path>
                </a:pathLst>
              </a:custGeom>
              <a:gradFill rotWithShape="1">
                <a:gsLst>
                  <a:gs pos="0">
                    <a:srgbClr val="905BF4">
                      <a:alpha val="0"/>
                    </a:srgbClr>
                  </a:gs>
                  <a:gs pos="50000">
                    <a:srgbClr val="905BF4">
                      <a:alpha val="9310"/>
                    </a:srgbClr>
                  </a:gs>
                  <a:gs pos="100000">
                    <a:srgbClr val="905BF4">
                      <a:alpha val="24500"/>
                    </a:srgbClr>
                  </a:gs>
                </a:gsLst>
                <a:lin ang="5400000"/>
              </a:gradFill>
            </p:spPr>
          </p:sp>
          <p:sp>
            <p:nvSpPr>
              <p:cNvPr id="41" name="TextBox 41"/>
              <p:cNvSpPr txBox="1"/>
              <p:nvPr/>
            </p:nvSpPr>
            <p:spPr>
              <a:xfrm>
                <a:off x="0" y="0"/>
                <a:ext cx="812800" cy="2247320"/>
              </a:xfrm>
              <a:prstGeom prst="rect">
                <a:avLst/>
              </a:prstGeom>
            </p:spPr>
            <p:txBody>
              <a:bodyPr lIns="50800" tIns="50800" rIns="50800" bIns="50800" rtlCol="0" anchor="ctr"/>
              <a:lstStyle/>
              <a:p>
                <a:pPr marL="0" lvl="0" indent="0" algn="ctr">
                  <a:lnSpc>
                    <a:spcPts val="2686"/>
                  </a:lnSpc>
                </a:pPr>
                <a:endParaRPr/>
              </a:p>
            </p:txBody>
          </p:sp>
        </p:grpSp>
      </p:grpSp>
      <p:grpSp>
        <p:nvGrpSpPr>
          <p:cNvPr id="42" name="Group 42"/>
          <p:cNvGrpSpPr/>
          <p:nvPr/>
        </p:nvGrpSpPr>
        <p:grpSpPr>
          <a:xfrm>
            <a:off x="14608384" y="1876277"/>
            <a:ext cx="3401913" cy="7157609"/>
            <a:chOff x="0" y="0"/>
            <a:chExt cx="352977" cy="742661"/>
          </a:xfrm>
        </p:grpSpPr>
        <p:sp>
          <p:nvSpPr>
            <p:cNvPr id="43" name="Freeform 43"/>
            <p:cNvSpPr/>
            <p:nvPr/>
          </p:nvSpPr>
          <p:spPr>
            <a:xfrm>
              <a:off x="0" y="0"/>
              <a:ext cx="352977" cy="742661"/>
            </a:xfrm>
            <a:custGeom>
              <a:avLst/>
              <a:gdLst/>
              <a:ahLst/>
              <a:cxnLst/>
              <a:rect l="l" t="t" r="r" b="b"/>
              <a:pathLst>
                <a:path w="352977" h="742661">
                  <a:moveTo>
                    <a:pt x="81927" y="0"/>
                  </a:moveTo>
                  <a:lnTo>
                    <a:pt x="271049" y="0"/>
                  </a:lnTo>
                  <a:cubicBezTo>
                    <a:pt x="292778" y="0"/>
                    <a:pt x="313616" y="8632"/>
                    <a:pt x="328981" y="23996"/>
                  </a:cubicBezTo>
                  <a:cubicBezTo>
                    <a:pt x="344345" y="39360"/>
                    <a:pt x="352977" y="60199"/>
                    <a:pt x="352977" y="81927"/>
                  </a:cubicBezTo>
                  <a:lnTo>
                    <a:pt x="352977" y="660734"/>
                  </a:lnTo>
                  <a:cubicBezTo>
                    <a:pt x="352977" y="682462"/>
                    <a:pt x="344345" y="703301"/>
                    <a:pt x="328981" y="718665"/>
                  </a:cubicBezTo>
                  <a:cubicBezTo>
                    <a:pt x="313616" y="734030"/>
                    <a:pt x="292778" y="742661"/>
                    <a:pt x="271049" y="742661"/>
                  </a:cubicBezTo>
                  <a:lnTo>
                    <a:pt x="81927" y="742661"/>
                  </a:lnTo>
                  <a:cubicBezTo>
                    <a:pt x="60199" y="742661"/>
                    <a:pt x="39360" y="734030"/>
                    <a:pt x="23996" y="718665"/>
                  </a:cubicBezTo>
                  <a:cubicBezTo>
                    <a:pt x="8632" y="703301"/>
                    <a:pt x="0" y="682462"/>
                    <a:pt x="0" y="660734"/>
                  </a:cubicBezTo>
                  <a:lnTo>
                    <a:pt x="0" y="81927"/>
                  </a:lnTo>
                  <a:cubicBezTo>
                    <a:pt x="0" y="60199"/>
                    <a:pt x="8632" y="39360"/>
                    <a:pt x="23996" y="23996"/>
                  </a:cubicBezTo>
                  <a:cubicBezTo>
                    <a:pt x="39360" y="8632"/>
                    <a:pt x="60199" y="0"/>
                    <a:pt x="81927" y="0"/>
                  </a:cubicBezTo>
                  <a:close/>
                </a:path>
              </a:pathLst>
            </a:custGeom>
            <a:blipFill>
              <a:blip r:embed="rId4">
                <a:alphaModFix amt="68000"/>
              </a:blip>
              <a:stretch>
                <a:fillRect l="-101" r="-101"/>
              </a:stretch>
            </a:blipFill>
            <a:ln w="9525" cap="rnd">
              <a:solidFill>
                <a:srgbClr val="0F042D">
                  <a:alpha val="67843"/>
                </a:srgbClr>
              </a:solidFill>
              <a:prstDash val="solid"/>
              <a:round/>
            </a:ln>
          </p:spPr>
        </p:sp>
      </p:grpSp>
      <p:grpSp>
        <p:nvGrpSpPr>
          <p:cNvPr id="44" name="Group 44"/>
          <p:cNvGrpSpPr/>
          <p:nvPr/>
        </p:nvGrpSpPr>
        <p:grpSpPr>
          <a:xfrm>
            <a:off x="9586510" y="1876277"/>
            <a:ext cx="3401913" cy="7157609"/>
            <a:chOff x="0" y="0"/>
            <a:chExt cx="352977" cy="742661"/>
          </a:xfrm>
        </p:grpSpPr>
        <p:sp>
          <p:nvSpPr>
            <p:cNvPr id="45" name="Freeform 45"/>
            <p:cNvSpPr/>
            <p:nvPr/>
          </p:nvSpPr>
          <p:spPr>
            <a:xfrm>
              <a:off x="0" y="0"/>
              <a:ext cx="352977" cy="742661"/>
            </a:xfrm>
            <a:custGeom>
              <a:avLst/>
              <a:gdLst/>
              <a:ahLst/>
              <a:cxnLst/>
              <a:rect l="l" t="t" r="r" b="b"/>
              <a:pathLst>
                <a:path w="352977" h="742661">
                  <a:moveTo>
                    <a:pt x="81927" y="0"/>
                  </a:moveTo>
                  <a:lnTo>
                    <a:pt x="271049" y="0"/>
                  </a:lnTo>
                  <a:cubicBezTo>
                    <a:pt x="292778" y="0"/>
                    <a:pt x="313616" y="8632"/>
                    <a:pt x="328981" y="23996"/>
                  </a:cubicBezTo>
                  <a:cubicBezTo>
                    <a:pt x="344345" y="39360"/>
                    <a:pt x="352977" y="60199"/>
                    <a:pt x="352977" y="81927"/>
                  </a:cubicBezTo>
                  <a:lnTo>
                    <a:pt x="352977" y="660734"/>
                  </a:lnTo>
                  <a:cubicBezTo>
                    <a:pt x="352977" y="682462"/>
                    <a:pt x="344345" y="703301"/>
                    <a:pt x="328981" y="718665"/>
                  </a:cubicBezTo>
                  <a:cubicBezTo>
                    <a:pt x="313616" y="734030"/>
                    <a:pt x="292778" y="742661"/>
                    <a:pt x="271049" y="742661"/>
                  </a:cubicBezTo>
                  <a:lnTo>
                    <a:pt x="81927" y="742661"/>
                  </a:lnTo>
                  <a:cubicBezTo>
                    <a:pt x="60199" y="742661"/>
                    <a:pt x="39360" y="734030"/>
                    <a:pt x="23996" y="718665"/>
                  </a:cubicBezTo>
                  <a:cubicBezTo>
                    <a:pt x="8632" y="703301"/>
                    <a:pt x="0" y="682462"/>
                    <a:pt x="0" y="660734"/>
                  </a:cubicBezTo>
                  <a:lnTo>
                    <a:pt x="0" y="81927"/>
                  </a:lnTo>
                  <a:cubicBezTo>
                    <a:pt x="0" y="60199"/>
                    <a:pt x="8632" y="39360"/>
                    <a:pt x="23996" y="23996"/>
                  </a:cubicBezTo>
                  <a:cubicBezTo>
                    <a:pt x="39360" y="8632"/>
                    <a:pt x="60199" y="0"/>
                    <a:pt x="81927" y="0"/>
                  </a:cubicBezTo>
                  <a:close/>
                </a:path>
              </a:pathLst>
            </a:custGeom>
            <a:blipFill>
              <a:blip r:embed="rId5">
                <a:alphaModFix amt="68000"/>
              </a:blip>
              <a:stretch>
                <a:fillRect l="-101" r="-101"/>
              </a:stretch>
            </a:blipFill>
            <a:ln w="9525" cap="rnd">
              <a:solidFill>
                <a:srgbClr val="0F042D">
                  <a:alpha val="67843"/>
                </a:srgbClr>
              </a:solidFill>
              <a:prstDash val="solid"/>
              <a:round/>
            </a:ln>
          </p:spPr>
        </p:sp>
      </p:grpSp>
      <p:grpSp>
        <p:nvGrpSpPr>
          <p:cNvPr id="46" name="Group 46"/>
          <p:cNvGrpSpPr/>
          <p:nvPr/>
        </p:nvGrpSpPr>
        <p:grpSpPr>
          <a:xfrm>
            <a:off x="10337507" y="1651862"/>
            <a:ext cx="6921793" cy="7606438"/>
            <a:chOff x="0" y="0"/>
            <a:chExt cx="675815" cy="742661"/>
          </a:xfrm>
        </p:grpSpPr>
        <p:sp>
          <p:nvSpPr>
            <p:cNvPr id="47" name="Freeform 47"/>
            <p:cNvSpPr/>
            <p:nvPr/>
          </p:nvSpPr>
          <p:spPr>
            <a:xfrm>
              <a:off x="0" y="0"/>
              <a:ext cx="675815" cy="742661"/>
            </a:xfrm>
            <a:custGeom>
              <a:avLst/>
              <a:gdLst/>
              <a:ahLst/>
              <a:cxnLst/>
              <a:rect l="l" t="t" r="r" b="b"/>
              <a:pathLst>
                <a:path w="675815" h="742661">
                  <a:moveTo>
                    <a:pt x="40265" y="0"/>
                  </a:moveTo>
                  <a:lnTo>
                    <a:pt x="635550" y="0"/>
                  </a:lnTo>
                  <a:cubicBezTo>
                    <a:pt x="646229" y="0"/>
                    <a:pt x="656471" y="4242"/>
                    <a:pt x="664022" y="11793"/>
                  </a:cubicBezTo>
                  <a:cubicBezTo>
                    <a:pt x="671573" y="19345"/>
                    <a:pt x="675815" y="29586"/>
                    <a:pt x="675815" y="40265"/>
                  </a:cubicBezTo>
                  <a:lnTo>
                    <a:pt x="675815" y="702396"/>
                  </a:lnTo>
                  <a:cubicBezTo>
                    <a:pt x="675815" y="713075"/>
                    <a:pt x="671573" y="723316"/>
                    <a:pt x="664022" y="730868"/>
                  </a:cubicBezTo>
                  <a:cubicBezTo>
                    <a:pt x="656471" y="738419"/>
                    <a:pt x="646229" y="742661"/>
                    <a:pt x="635550" y="742661"/>
                  </a:cubicBezTo>
                  <a:lnTo>
                    <a:pt x="40265" y="742661"/>
                  </a:lnTo>
                  <a:cubicBezTo>
                    <a:pt x="29586" y="742661"/>
                    <a:pt x="19345" y="738419"/>
                    <a:pt x="11793" y="730868"/>
                  </a:cubicBezTo>
                  <a:cubicBezTo>
                    <a:pt x="4242" y="723316"/>
                    <a:pt x="0" y="713075"/>
                    <a:pt x="0" y="702396"/>
                  </a:cubicBezTo>
                  <a:lnTo>
                    <a:pt x="0" y="40265"/>
                  </a:lnTo>
                  <a:cubicBezTo>
                    <a:pt x="0" y="29586"/>
                    <a:pt x="4242" y="19345"/>
                    <a:pt x="11793" y="11793"/>
                  </a:cubicBezTo>
                  <a:cubicBezTo>
                    <a:pt x="19345" y="4242"/>
                    <a:pt x="29586" y="0"/>
                    <a:pt x="40265" y="0"/>
                  </a:cubicBezTo>
                  <a:close/>
                </a:path>
              </a:pathLst>
            </a:custGeom>
            <a:blipFill>
              <a:blip r:embed="rId6"/>
              <a:stretch>
                <a:fillRect/>
              </a:stretch>
            </a:blipFill>
            <a:ln w="9525" cap="rnd">
              <a:solidFill>
                <a:srgbClr val="0F042D"/>
              </a:solidFill>
              <a:prstDash val="solid"/>
              <a:round/>
            </a:ln>
          </p:spPr>
        </p:sp>
      </p:grpSp>
      <p:sp>
        <p:nvSpPr>
          <p:cNvPr id="48" name="TextBox 48"/>
          <p:cNvSpPr txBox="1"/>
          <p:nvPr/>
        </p:nvSpPr>
        <p:spPr>
          <a:xfrm>
            <a:off x="1028700" y="1804262"/>
            <a:ext cx="8179830" cy="1302493"/>
          </a:xfrm>
          <a:prstGeom prst="rect">
            <a:avLst/>
          </a:prstGeom>
        </p:spPr>
        <p:txBody>
          <a:bodyPr lIns="0" tIns="0" rIns="0" bIns="0" rtlCol="0" anchor="t">
            <a:spAutoFit/>
          </a:bodyPr>
          <a:lstStyle/>
          <a:p>
            <a:pPr marL="0" lvl="0" indent="0" algn="l">
              <a:lnSpc>
                <a:spcPts val="9881"/>
              </a:lnSpc>
            </a:pPr>
            <a:r>
              <a:rPr lang="en-US" sz="9593" b="1" spc="-431" dirty="0">
                <a:solidFill>
                  <a:srgbClr val="0F042D"/>
                </a:solidFill>
                <a:latin typeface="Open Sauce Medium"/>
                <a:ea typeface="Open Sauce Medium"/>
                <a:cs typeface="Open Sauce Medium"/>
                <a:sym typeface="Open Sauce Medium"/>
              </a:rPr>
              <a:t>Our Roadmap</a:t>
            </a:r>
          </a:p>
        </p:txBody>
      </p:sp>
      <p:sp>
        <p:nvSpPr>
          <p:cNvPr id="49" name="TextBox 49"/>
          <p:cNvSpPr txBox="1"/>
          <p:nvPr/>
        </p:nvSpPr>
        <p:spPr>
          <a:xfrm>
            <a:off x="1093230" y="3477093"/>
            <a:ext cx="7189926" cy="1177306"/>
          </a:xfrm>
          <a:prstGeom prst="rect">
            <a:avLst/>
          </a:prstGeom>
        </p:spPr>
        <p:txBody>
          <a:bodyPr lIns="0" tIns="0" rIns="0" bIns="0" rtlCol="0" anchor="t">
            <a:spAutoFit/>
          </a:bodyPr>
          <a:lstStyle/>
          <a:p>
            <a:pPr marL="0" lvl="0" indent="0" algn="l">
              <a:lnSpc>
                <a:spcPts val="2338"/>
              </a:lnSpc>
            </a:pPr>
            <a:r>
              <a:rPr lang="en-US" sz="1798" u="none" strike="noStrike" spc="-57">
                <a:solidFill>
                  <a:srgbClr val="0F042D"/>
                </a:solidFill>
                <a:latin typeface="Aileron Light"/>
                <a:ea typeface="Aileron Light"/>
                <a:cs typeface="Aileron Light"/>
                <a:sym typeface="Aileron Light"/>
              </a:rPr>
              <a:t>Our strategic growth plan unfolds in three key phases, each designed to build momentum, expand our product offerings, and scale our operations nationwide while maintaining our commitment to quality and customer satisfaction.</a:t>
            </a:r>
          </a:p>
        </p:txBody>
      </p:sp>
      <p:grpSp>
        <p:nvGrpSpPr>
          <p:cNvPr id="50" name="Group 50"/>
          <p:cNvGrpSpPr/>
          <p:nvPr/>
        </p:nvGrpSpPr>
        <p:grpSpPr>
          <a:xfrm>
            <a:off x="6780503" y="5616570"/>
            <a:ext cx="4941681" cy="3350250"/>
            <a:chOff x="0" y="0"/>
            <a:chExt cx="1301513" cy="882370"/>
          </a:xfrm>
        </p:grpSpPr>
        <p:sp>
          <p:nvSpPr>
            <p:cNvPr id="51" name="Freeform 51"/>
            <p:cNvSpPr/>
            <p:nvPr/>
          </p:nvSpPr>
          <p:spPr>
            <a:xfrm>
              <a:off x="0" y="0"/>
              <a:ext cx="1301513" cy="882370"/>
            </a:xfrm>
            <a:custGeom>
              <a:avLst/>
              <a:gdLst/>
              <a:ahLst/>
              <a:cxnLst/>
              <a:rect l="l" t="t" r="r" b="b"/>
              <a:pathLst>
                <a:path w="1301513" h="882370">
                  <a:moveTo>
                    <a:pt x="56400" y="0"/>
                  </a:moveTo>
                  <a:lnTo>
                    <a:pt x="1245113" y="0"/>
                  </a:lnTo>
                  <a:cubicBezTo>
                    <a:pt x="1276262" y="0"/>
                    <a:pt x="1301513" y="25251"/>
                    <a:pt x="1301513" y="56400"/>
                  </a:cubicBezTo>
                  <a:lnTo>
                    <a:pt x="1301513" y="825971"/>
                  </a:lnTo>
                  <a:cubicBezTo>
                    <a:pt x="1301513" y="857119"/>
                    <a:pt x="1276262" y="882370"/>
                    <a:pt x="1245113" y="882370"/>
                  </a:cubicBezTo>
                  <a:lnTo>
                    <a:pt x="56400" y="882370"/>
                  </a:lnTo>
                  <a:cubicBezTo>
                    <a:pt x="25251" y="882370"/>
                    <a:pt x="0" y="857119"/>
                    <a:pt x="0" y="825971"/>
                  </a:cubicBezTo>
                  <a:lnTo>
                    <a:pt x="0" y="56400"/>
                  </a:lnTo>
                  <a:cubicBezTo>
                    <a:pt x="0" y="25251"/>
                    <a:pt x="25251" y="0"/>
                    <a:pt x="56400" y="0"/>
                  </a:cubicBezTo>
                  <a:close/>
                </a:path>
              </a:pathLst>
            </a:custGeom>
            <a:gradFill rotWithShape="1">
              <a:gsLst>
                <a:gs pos="0">
                  <a:srgbClr val="573F9D">
                    <a:alpha val="100000"/>
                  </a:srgbClr>
                </a:gs>
                <a:gs pos="50000">
                  <a:srgbClr val="332069">
                    <a:alpha val="100000"/>
                  </a:srgbClr>
                </a:gs>
                <a:gs pos="100000">
                  <a:srgbClr val="0F042D">
                    <a:alpha val="100000"/>
                  </a:srgbClr>
                </a:gs>
              </a:gsLst>
              <a:lin ang="2700000"/>
            </a:gradFill>
            <a:ln w="19050" cap="rnd">
              <a:solidFill>
                <a:srgbClr val="EFEFEF"/>
              </a:solidFill>
              <a:prstDash val="solid"/>
              <a:round/>
            </a:ln>
          </p:spPr>
        </p:sp>
        <p:sp>
          <p:nvSpPr>
            <p:cNvPr id="52" name="TextBox 52"/>
            <p:cNvSpPr txBox="1"/>
            <p:nvPr/>
          </p:nvSpPr>
          <p:spPr>
            <a:xfrm>
              <a:off x="0" y="0"/>
              <a:ext cx="1301513" cy="882370"/>
            </a:xfrm>
            <a:prstGeom prst="rect">
              <a:avLst/>
            </a:prstGeom>
          </p:spPr>
          <p:txBody>
            <a:bodyPr lIns="50800" tIns="50800" rIns="50800" bIns="50800" rtlCol="0" anchor="ctr"/>
            <a:lstStyle/>
            <a:p>
              <a:pPr marL="0" lvl="0" indent="0" algn="ctr">
                <a:lnSpc>
                  <a:spcPts val="2686"/>
                </a:lnSpc>
              </a:pPr>
              <a:endParaRPr/>
            </a:p>
          </p:txBody>
        </p:sp>
      </p:grpSp>
      <p:grpSp>
        <p:nvGrpSpPr>
          <p:cNvPr id="53" name="Group 53"/>
          <p:cNvGrpSpPr/>
          <p:nvPr/>
        </p:nvGrpSpPr>
        <p:grpSpPr>
          <a:xfrm>
            <a:off x="1028700" y="5143500"/>
            <a:ext cx="4941681" cy="3350250"/>
            <a:chOff x="0" y="0"/>
            <a:chExt cx="1301513" cy="882370"/>
          </a:xfrm>
        </p:grpSpPr>
        <p:sp>
          <p:nvSpPr>
            <p:cNvPr id="54" name="Freeform 54"/>
            <p:cNvSpPr/>
            <p:nvPr/>
          </p:nvSpPr>
          <p:spPr>
            <a:xfrm>
              <a:off x="0" y="0"/>
              <a:ext cx="1301513" cy="882370"/>
            </a:xfrm>
            <a:custGeom>
              <a:avLst/>
              <a:gdLst/>
              <a:ahLst/>
              <a:cxnLst/>
              <a:rect l="l" t="t" r="r" b="b"/>
              <a:pathLst>
                <a:path w="1301513" h="882370">
                  <a:moveTo>
                    <a:pt x="56400" y="0"/>
                  </a:moveTo>
                  <a:lnTo>
                    <a:pt x="1245113" y="0"/>
                  </a:lnTo>
                  <a:cubicBezTo>
                    <a:pt x="1276262" y="0"/>
                    <a:pt x="1301513" y="25251"/>
                    <a:pt x="1301513" y="56400"/>
                  </a:cubicBezTo>
                  <a:lnTo>
                    <a:pt x="1301513" y="825971"/>
                  </a:lnTo>
                  <a:cubicBezTo>
                    <a:pt x="1301513" y="857119"/>
                    <a:pt x="1276262" y="882370"/>
                    <a:pt x="1245113" y="882370"/>
                  </a:cubicBezTo>
                  <a:lnTo>
                    <a:pt x="56400" y="882370"/>
                  </a:lnTo>
                  <a:cubicBezTo>
                    <a:pt x="25251" y="882370"/>
                    <a:pt x="0" y="857119"/>
                    <a:pt x="0" y="825971"/>
                  </a:cubicBezTo>
                  <a:lnTo>
                    <a:pt x="0" y="56400"/>
                  </a:lnTo>
                  <a:cubicBezTo>
                    <a:pt x="0" y="25251"/>
                    <a:pt x="25251" y="0"/>
                    <a:pt x="56400" y="0"/>
                  </a:cubicBezTo>
                  <a:close/>
                </a:path>
              </a:pathLst>
            </a:custGeom>
            <a:ln w="19050" cap="rnd">
              <a:solidFill>
                <a:srgbClr val="0F042D"/>
              </a:solidFill>
              <a:prstDash val="solid"/>
              <a:round/>
            </a:ln>
          </p:spPr>
        </p:sp>
        <p:sp>
          <p:nvSpPr>
            <p:cNvPr id="55" name="TextBox 55"/>
            <p:cNvSpPr txBox="1"/>
            <p:nvPr/>
          </p:nvSpPr>
          <p:spPr>
            <a:xfrm>
              <a:off x="0" y="0"/>
              <a:ext cx="1301513" cy="882370"/>
            </a:xfrm>
            <a:prstGeom prst="rect">
              <a:avLst/>
            </a:prstGeom>
          </p:spPr>
          <p:txBody>
            <a:bodyPr lIns="50800" tIns="50800" rIns="50800" bIns="50800" rtlCol="0" anchor="ctr"/>
            <a:lstStyle/>
            <a:p>
              <a:pPr marL="0" lvl="0" indent="0" algn="ctr">
                <a:lnSpc>
                  <a:spcPts val="2686"/>
                </a:lnSpc>
              </a:pPr>
              <a:endParaRPr/>
            </a:p>
          </p:txBody>
        </p:sp>
      </p:grpSp>
      <p:sp>
        <p:nvSpPr>
          <p:cNvPr id="56" name="TextBox 56"/>
          <p:cNvSpPr txBox="1"/>
          <p:nvPr/>
        </p:nvSpPr>
        <p:spPr>
          <a:xfrm>
            <a:off x="7196544" y="6023401"/>
            <a:ext cx="4090547" cy="507753"/>
          </a:xfrm>
          <a:prstGeom prst="rect">
            <a:avLst/>
          </a:prstGeom>
        </p:spPr>
        <p:txBody>
          <a:bodyPr lIns="0" tIns="0" rIns="0" bIns="0" rtlCol="0" anchor="t">
            <a:spAutoFit/>
          </a:bodyPr>
          <a:lstStyle/>
          <a:p>
            <a:pPr marL="0" lvl="0" indent="0" algn="l">
              <a:lnSpc>
                <a:spcPts val="3836"/>
              </a:lnSpc>
            </a:pPr>
            <a:r>
              <a:rPr lang="en-US" sz="3724" b="1" spc="-167">
                <a:solidFill>
                  <a:srgbClr val="EFEFEF"/>
                </a:solidFill>
                <a:latin typeface="Open Sauce Medium"/>
                <a:ea typeface="Open Sauce Medium"/>
                <a:cs typeface="Open Sauce Medium"/>
                <a:sym typeface="Open Sauce Medium"/>
              </a:rPr>
              <a:t>Phase 2 &amp; 3</a:t>
            </a:r>
          </a:p>
        </p:txBody>
      </p:sp>
      <p:sp>
        <p:nvSpPr>
          <p:cNvPr id="57" name="TextBox 57"/>
          <p:cNvSpPr txBox="1"/>
          <p:nvPr/>
        </p:nvSpPr>
        <p:spPr>
          <a:xfrm>
            <a:off x="1454267" y="5522278"/>
            <a:ext cx="4090547" cy="507753"/>
          </a:xfrm>
          <a:prstGeom prst="rect">
            <a:avLst/>
          </a:prstGeom>
        </p:spPr>
        <p:txBody>
          <a:bodyPr lIns="0" tIns="0" rIns="0" bIns="0" rtlCol="0" anchor="t">
            <a:spAutoFit/>
          </a:bodyPr>
          <a:lstStyle/>
          <a:p>
            <a:pPr marL="0" lvl="0" indent="0" algn="l">
              <a:lnSpc>
                <a:spcPts val="3836"/>
              </a:lnSpc>
            </a:pPr>
            <a:r>
              <a:rPr lang="en-US" sz="3724" b="1" spc="-167">
                <a:solidFill>
                  <a:srgbClr val="0F042D"/>
                </a:solidFill>
                <a:latin typeface="Open Sauce Medium"/>
                <a:ea typeface="Open Sauce Medium"/>
                <a:cs typeface="Open Sauce Medium"/>
                <a:sym typeface="Open Sauce Medium"/>
              </a:rPr>
              <a:t>Phase 1</a:t>
            </a:r>
          </a:p>
        </p:txBody>
      </p:sp>
      <p:sp>
        <p:nvSpPr>
          <p:cNvPr id="58" name="AutoShape 58"/>
          <p:cNvSpPr/>
          <p:nvPr/>
        </p:nvSpPr>
        <p:spPr>
          <a:xfrm flipV="1">
            <a:off x="7222075" y="6845715"/>
            <a:ext cx="4013712" cy="0"/>
          </a:xfrm>
          <a:prstGeom prst="line">
            <a:avLst/>
          </a:prstGeom>
          <a:ln w="19050" cap="flat">
            <a:solidFill>
              <a:srgbClr val="FFFFFF"/>
            </a:solidFill>
            <a:prstDash val="solid"/>
            <a:headEnd type="none" w="sm" len="sm"/>
            <a:tailEnd type="none" w="sm" len="sm"/>
          </a:ln>
        </p:spPr>
      </p:sp>
      <p:sp>
        <p:nvSpPr>
          <p:cNvPr id="59" name="AutoShape 59"/>
          <p:cNvSpPr/>
          <p:nvPr/>
        </p:nvSpPr>
        <p:spPr>
          <a:xfrm flipV="1">
            <a:off x="1479798" y="6344592"/>
            <a:ext cx="4013712" cy="0"/>
          </a:xfrm>
          <a:prstGeom prst="line">
            <a:avLst/>
          </a:prstGeom>
          <a:ln w="19050" cap="flat">
            <a:solidFill>
              <a:srgbClr val="0F042D"/>
            </a:solidFill>
            <a:prstDash val="solid"/>
            <a:headEnd type="none" w="sm" len="sm"/>
            <a:tailEnd type="none" w="sm" len="sm"/>
          </a:ln>
        </p:spPr>
      </p:sp>
      <p:sp>
        <p:nvSpPr>
          <p:cNvPr id="60" name="TextBox 60"/>
          <p:cNvSpPr txBox="1"/>
          <p:nvPr/>
        </p:nvSpPr>
        <p:spPr>
          <a:xfrm>
            <a:off x="7222075" y="7140990"/>
            <a:ext cx="4065016" cy="1284619"/>
          </a:xfrm>
          <a:prstGeom prst="rect">
            <a:avLst/>
          </a:prstGeom>
        </p:spPr>
        <p:txBody>
          <a:bodyPr lIns="0" tIns="0" rIns="0" bIns="0" rtlCol="0" anchor="t">
            <a:spAutoFit/>
          </a:bodyPr>
          <a:lstStyle/>
          <a:p>
            <a:pPr marL="0" lvl="0" indent="0" algn="l">
              <a:lnSpc>
                <a:spcPts val="2078"/>
              </a:lnSpc>
            </a:pPr>
            <a:r>
              <a:rPr lang="en-US" sz="1598" i="1" spc="-51">
                <a:solidFill>
                  <a:srgbClr val="EFEFEF"/>
                </a:solidFill>
                <a:latin typeface="Aileron Italics"/>
                <a:ea typeface="Aileron Italics"/>
                <a:cs typeface="Aileron Italics"/>
                <a:sym typeface="Aileron Italics"/>
              </a:rPr>
              <a:t>Introduce new seasonal perfume collections and limited-edition discovery sets, then scale online store infrastructure and optimize nationwide delivery logistics for seamless customer experience.</a:t>
            </a:r>
          </a:p>
        </p:txBody>
      </p:sp>
      <p:sp>
        <p:nvSpPr>
          <p:cNvPr id="61" name="TextBox 61"/>
          <p:cNvSpPr txBox="1"/>
          <p:nvPr/>
        </p:nvSpPr>
        <p:spPr>
          <a:xfrm>
            <a:off x="1479798" y="6639867"/>
            <a:ext cx="4065016" cy="770269"/>
          </a:xfrm>
          <a:prstGeom prst="rect">
            <a:avLst/>
          </a:prstGeom>
        </p:spPr>
        <p:txBody>
          <a:bodyPr lIns="0" tIns="0" rIns="0" bIns="0" rtlCol="0" anchor="t">
            <a:spAutoFit/>
          </a:bodyPr>
          <a:lstStyle/>
          <a:p>
            <a:pPr marL="0" lvl="0" indent="0" algn="l">
              <a:lnSpc>
                <a:spcPts val="2078"/>
              </a:lnSpc>
            </a:pPr>
            <a:r>
              <a:rPr lang="en-US" sz="1598" i="1" spc="-51">
                <a:solidFill>
                  <a:srgbClr val="696969"/>
                </a:solidFill>
                <a:latin typeface="Aileron Italics"/>
                <a:ea typeface="Aileron Italics"/>
                <a:cs typeface="Aileron Italics"/>
                <a:sym typeface="Aileron Italics"/>
              </a:rPr>
              <a:t>Expand social media presence and run targeted local micro-influencer campaigns to build brand awareness and trusted community engagement.</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28</TotalTime>
  <Words>971</Words>
  <Application>Microsoft Office PowerPoint</Application>
  <PresentationFormat>Custom</PresentationFormat>
  <Paragraphs>100</Paragraphs>
  <Slides>10</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10</vt:i4>
      </vt:variant>
    </vt:vector>
  </HeadingPairs>
  <TitlesOfParts>
    <vt:vector size="18" baseType="lpstr">
      <vt:lpstr>Open Sauce Medium</vt:lpstr>
      <vt:lpstr>Aileron Light Italics</vt:lpstr>
      <vt:lpstr>Calibri</vt:lpstr>
      <vt:lpstr>Aileron Italics</vt:lpstr>
      <vt:lpstr>Aileron Light</vt:lpstr>
      <vt:lpstr>Arial</vt:lpstr>
      <vt:lpstr>Open Sauce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Premium Accessible Fragrances Pitch Deck</dc:title>
  <cp:lastModifiedBy>Simo</cp:lastModifiedBy>
  <cp:revision>4</cp:revision>
  <dcterms:created xsi:type="dcterms:W3CDTF">2006-08-16T00:00:00Z</dcterms:created>
  <dcterms:modified xsi:type="dcterms:W3CDTF">2026-07-23T08:29:43Z</dcterms:modified>
  <dc:identifier>DAHP9xABrRg</dc:identifier>
</cp:coreProperties>
</file>